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6" r:id="rId2"/>
    <p:sldId id="371" r:id="rId3"/>
    <p:sldId id="372" r:id="rId4"/>
    <p:sldId id="468" r:id="rId5"/>
    <p:sldId id="373" r:id="rId6"/>
    <p:sldId id="426" r:id="rId7"/>
    <p:sldId id="257" r:id="rId8"/>
    <p:sldId id="258" r:id="rId9"/>
    <p:sldId id="435" r:id="rId10"/>
    <p:sldId id="261" r:id="rId11"/>
    <p:sldId id="259" r:id="rId12"/>
    <p:sldId id="260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83" r:id="rId38"/>
    <p:sldId id="436" r:id="rId39"/>
    <p:sldId id="437" r:id="rId40"/>
    <p:sldId id="438" r:id="rId41"/>
    <p:sldId id="439" r:id="rId42"/>
    <p:sldId id="440" r:id="rId43"/>
    <p:sldId id="469" r:id="rId44"/>
    <p:sldId id="470" r:id="rId45"/>
    <p:sldId id="472" r:id="rId46"/>
    <p:sldId id="474" r:id="rId47"/>
    <p:sldId id="475" r:id="rId48"/>
    <p:sldId id="476" r:id="rId49"/>
    <p:sldId id="477" r:id="rId50"/>
    <p:sldId id="478" r:id="rId51"/>
    <p:sldId id="479" r:id="rId52"/>
    <p:sldId id="494" r:id="rId53"/>
    <p:sldId id="495" r:id="rId54"/>
    <p:sldId id="496" r:id="rId55"/>
    <p:sldId id="497" r:id="rId56"/>
    <p:sldId id="498" r:id="rId57"/>
    <p:sldId id="499" r:id="rId58"/>
    <p:sldId id="445" r:id="rId59"/>
    <p:sldId id="444" r:id="rId60"/>
    <p:sldId id="443" r:id="rId61"/>
    <p:sldId id="311" r:id="rId62"/>
    <p:sldId id="312" r:id="rId63"/>
    <p:sldId id="313" r:id="rId64"/>
    <p:sldId id="314" r:id="rId65"/>
    <p:sldId id="315" r:id="rId66"/>
    <p:sldId id="318" r:id="rId67"/>
    <p:sldId id="316" r:id="rId68"/>
    <p:sldId id="317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91" r:id="rId82"/>
    <p:sldId id="390" r:id="rId83"/>
    <p:sldId id="392" r:id="rId84"/>
    <p:sldId id="393" r:id="rId85"/>
    <p:sldId id="394" r:id="rId86"/>
    <p:sldId id="395" r:id="rId87"/>
    <p:sldId id="396" r:id="rId88"/>
    <p:sldId id="403" r:id="rId89"/>
    <p:sldId id="398" r:id="rId90"/>
    <p:sldId id="500" r:id="rId9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-5165" initials="P" lastIdx="1" clrIdx="0">
    <p:extLst>
      <p:ext uri="{19B8F6BF-5375-455C-9EA6-DF929625EA0E}">
        <p15:presenceInfo xmlns:p15="http://schemas.microsoft.com/office/powerpoint/2012/main" userId="PC-516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0" autoAdjust="0"/>
    <p:restoredTop sz="83513" autoAdjust="0"/>
  </p:normalViewPr>
  <p:slideViewPr>
    <p:cSldViewPr>
      <p:cViewPr varScale="1">
        <p:scale>
          <a:sx n="75" d="100"/>
          <a:sy n="75" d="100"/>
        </p:scale>
        <p:origin x="86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5778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893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4714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  <p:sldLayoutId id="2147483733" r:id="rId41"/>
    <p:sldLayoutId id="2147483734" r:id="rId42"/>
    <p:sldLayoutId id="2147483735" r:id="rId43"/>
    <p:sldLayoutId id="2147483736" r:id="rId44"/>
    <p:sldLayoutId id="2147483737" r:id="rId45"/>
    <p:sldLayoutId id="2147483738" r:id="rId46"/>
    <p:sldLayoutId id="2147483739" r:id="rId47"/>
    <p:sldLayoutId id="2147483740" r:id="rId48"/>
    <p:sldLayoutId id="2147483741" r:id="rId49"/>
    <p:sldLayoutId id="2147483742" r:id="rId5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第八课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奥运黑洞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历经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65186"/>
            <a:ext cx="4876801" cy="4484253"/>
          </a:xfrm>
        </p:spPr>
        <p:txBody>
          <a:bodyPr/>
          <a:lstStyle/>
          <a:p>
            <a:r>
              <a:rPr lang="en-US" altLang="zh-TW" dirty="0" err="1"/>
              <a:t>lìjīng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experience, to go through, to have been through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2193" y="14478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3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a round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4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脱颖而出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199" y="388620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tuōyǐng</a:t>
            </a:r>
            <a:r>
              <a:rPr lang="en-US" altLang="zh-TW" dirty="0"/>
              <a:t> </a:t>
            </a:r>
            <a:r>
              <a:rPr lang="en-US" altLang="zh-TW" dirty="0" err="1"/>
              <a:t>érchū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stand out from (the rest)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7819" y="2352558"/>
            <a:ext cx="7928007" cy="2983230"/>
          </a:xfrm>
        </p:spPr>
        <p:txBody>
          <a:bodyPr/>
          <a:lstStyle/>
          <a:p>
            <a:r>
              <a:rPr lang="zh-TW" altLang="zh-TW" sz="8000" dirty="0" smtClean="0"/>
              <a:t>申奥＝申请奥运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844173"/>
            <a:ext cx="9220201" cy="4526280"/>
          </a:xfrm>
        </p:spPr>
        <p:txBody>
          <a:bodyPr/>
          <a:lstStyle/>
          <a:p>
            <a:r>
              <a:rPr lang="en-US" altLang="zh-TW" sz="6000" dirty="0" err="1"/>
              <a:t>shēn’Ào</a:t>
            </a:r>
            <a:r>
              <a:rPr lang="en-US" altLang="zh-TW" sz="6000" dirty="0"/>
              <a:t> (</a:t>
            </a:r>
            <a:r>
              <a:rPr lang="en-US" altLang="zh-TW" sz="6000" dirty="0" err="1"/>
              <a:t>shēnqǐng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Àoyùn</a:t>
            </a:r>
            <a:r>
              <a:rPr lang="en-US" altLang="zh-TW" sz="6000" dirty="0"/>
              <a:t>)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apply to host the Olympics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9144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宣传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xuānchuán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promotion, propaganda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盛大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shèngdà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spectacular, grand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371600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项目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xiàngmù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items, events (of competitions)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盛会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shènghuì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grand event, huge gathering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618973"/>
            <a:ext cx="7013608" cy="2895600"/>
          </a:xfrm>
        </p:spPr>
        <p:txBody>
          <a:bodyPr/>
          <a:lstStyle/>
          <a:p>
            <a:pPr algn="ctr"/>
            <a:r>
              <a:rPr lang="zh-TW" altLang="zh-TW" dirty="0" smtClean="0"/>
              <a:t>无不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21234" y="3962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wúbù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invariably, without exception, (lit.) not one (he) doesn't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596" y="1268343"/>
            <a:ext cx="9147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赞助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10000"/>
            <a:ext cx="6400800" cy="4526280"/>
          </a:xfrm>
        </p:spPr>
        <p:txBody>
          <a:bodyPr/>
          <a:lstStyle/>
          <a:p>
            <a:r>
              <a:rPr lang="en-US" altLang="zh-TW" dirty="0" err="1"/>
              <a:t>zànzhù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096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</a:t>
            </a:r>
            <a:r>
              <a:rPr lang="en-US" altLang="zh-TW" dirty="0" smtClean="0"/>
              <a:t>sponsor</a:t>
            </a:r>
          </a:p>
          <a:p>
            <a:r>
              <a:rPr lang="en-US" altLang="zh-TW" dirty="0" smtClean="0"/>
              <a:t>(N) </a:t>
            </a:r>
            <a:r>
              <a:rPr lang="en-US" altLang="zh-TW" dirty="0"/>
              <a:t>sponsorship, financial support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黑洞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5943600" cy="4526280"/>
          </a:xfrm>
        </p:spPr>
        <p:txBody>
          <a:bodyPr/>
          <a:lstStyle/>
          <a:p>
            <a:pPr algn="ctr"/>
            <a:r>
              <a:rPr lang="en-US" altLang="zh-TW" dirty="0" err="1"/>
              <a:t>hēidòng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black hole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宣称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claim, to assert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庞大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pángdà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huge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887" y="1268343"/>
            <a:ext cx="8686800" cy="2983230"/>
          </a:xfrm>
        </p:spPr>
        <p:txBody>
          <a:bodyPr/>
          <a:lstStyle/>
          <a:p>
            <a:pPr algn="ctr"/>
            <a:r>
              <a:rPr lang="zh-TW" altLang="zh-TW" dirty="0"/>
              <a:t>蓬勃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77886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péngbó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vigorously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 smtClean="0"/>
              <a:t>绚丽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xuànlì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gorgeous, dazzling, magnificent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878" y="1143595"/>
            <a:ext cx="8840804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绽放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" y="3398086"/>
            <a:ext cx="87630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zhànfàng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get into magnificent display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610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归于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guīyú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end up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7928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前车之鉴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657600"/>
            <a:ext cx="7316804" cy="4526280"/>
          </a:xfrm>
        </p:spPr>
        <p:txBody>
          <a:bodyPr/>
          <a:lstStyle/>
          <a:p>
            <a:r>
              <a:rPr lang="en-US" altLang="zh-TW" dirty="0" err="1"/>
              <a:t>qiánchē</a:t>
            </a:r>
            <a:r>
              <a:rPr lang="en-US" altLang="zh-TW" dirty="0"/>
              <a:t> </a:t>
            </a:r>
            <a:r>
              <a:rPr lang="en-US" altLang="zh-TW" dirty="0" err="1"/>
              <a:t>zhījiàn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mistakes made by those who came before, lessons from history, instructive precedents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115198"/>
            <a:ext cx="8080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财务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398086"/>
            <a:ext cx="6477000" cy="4526280"/>
          </a:xfrm>
        </p:spPr>
        <p:txBody>
          <a:bodyPr/>
          <a:lstStyle/>
          <a:p>
            <a:pPr algn="ctr"/>
            <a:r>
              <a:rPr lang="en-US" altLang="zh-TW" dirty="0" err="1"/>
              <a:t>cáiwù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financial status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兴建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xīngjiàn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build, to construct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371600"/>
            <a:ext cx="8156608" cy="2983230"/>
          </a:xfrm>
        </p:spPr>
        <p:txBody>
          <a:bodyPr/>
          <a:lstStyle/>
          <a:p>
            <a:r>
              <a:rPr lang="zh-TW" altLang="zh-TW" dirty="0" smtClean="0"/>
              <a:t>运动场馆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733800"/>
            <a:ext cx="8001000" cy="4526280"/>
          </a:xfrm>
        </p:spPr>
        <p:txBody>
          <a:bodyPr/>
          <a:lstStyle/>
          <a:p>
            <a:r>
              <a:rPr lang="en-US" altLang="zh-TW" dirty="0" err="1" smtClean="0"/>
              <a:t>yùndòng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chǎngguǎn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stadium, venue for sports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荣耀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róngyào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honor, glory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 dirty="0"/>
              <a:t>周遭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7603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zhōuzāo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surrounding, periphery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更新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gēngxīn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update, renew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举债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jǔzhài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incur debt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622286"/>
            <a:ext cx="7756236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筹措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33699" y="3844173"/>
            <a:ext cx="6438901" cy="4526280"/>
          </a:xfrm>
        </p:spPr>
        <p:txBody>
          <a:bodyPr/>
          <a:lstStyle/>
          <a:p>
            <a:r>
              <a:rPr lang="en-US" altLang="zh-TW" dirty="0" err="1"/>
              <a:t>chóucuò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raise (funds)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还清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huánqīng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pay off (a debt)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施工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shīgōng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construction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塔柱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tǎzhù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pylon, pillar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花费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huāfèi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38809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</a:t>
            </a:r>
            <a:r>
              <a:rPr lang="en-US" altLang="zh-TW" dirty="0" smtClean="0"/>
              <a:t>spend</a:t>
            </a:r>
          </a:p>
          <a:p>
            <a:r>
              <a:rPr lang="en-US" altLang="zh-TW" dirty="0" smtClean="0"/>
              <a:t>(V) </a:t>
            </a:r>
            <a:r>
              <a:rPr lang="en-US" altLang="zh-TW" dirty="0"/>
              <a:t>expenditures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预估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yùgū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estimate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一路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yílù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5018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the way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国力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guólì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national power, national strength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7096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人士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rénshì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people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足足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zúzú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fully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参与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cānyù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participate in, to attend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有余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yǒuyú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excess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9294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超支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chāozhī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over-expenditure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56098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专属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zhuānshǔ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5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exclusive characteristic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759263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be bound to, to be guaranteed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458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巨额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jù’é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huge amount, a large sum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84678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足以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zúyǐ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enough to, be sufficient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60171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回本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huíběn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recover one's initial costs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636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债务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zhàiwù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debt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最终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zuìzhōng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the end, eventually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64717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雅典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Yǎdiǎn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/>
              <a:t>Athens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68873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牛津大学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Niújīn</a:t>
            </a:r>
            <a:r>
              <a:rPr lang="en-US" altLang="zh-TW" dirty="0"/>
              <a:t> </a:t>
            </a:r>
            <a:r>
              <a:rPr lang="en-US" altLang="zh-TW" dirty="0" err="1"/>
              <a:t>Dàxué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Oxford University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655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918348"/>
            <a:ext cx="8461408" cy="2983230"/>
          </a:xfrm>
        </p:spPr>
        <p:txBody>
          <a:bodyPr/>
          <a:lstStyle/>
          <a:p>
            <a:r>
              <a:rPr lang="zh-TW" altLang="zh-TW" sz="8800" dirty="0" smtClean="0"/>
              <a:t>奥林匹克运动会</a:t>
            </a:r>
            <a:endParaRPr lang="zh-TW" altLang="en-US" sz="88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3409963"/>
            <a:ext cx="8382000" cy="4526280"/>
          </a:xfrm>
        </p:spPr>
        <p:txBody>
          <a:bodyPr/>
          <a:lstStyle/>
          <a:p>
            <a:r>
              <a:rPr lang="en-US" altLang="zh-TW" sz="6600" dirty="0" err="1"/>
              <a:t>Àolínpīkè</a:t>
            </a:r>
            <a:r>
              <a:rPr lang="en-US" altLang="zh-TW" sz="6600" dirty="0"/>
              <a:t> </a:t>
            </a:r>
            <a:r>
              <a:rPr lang="en-US" altLang="zh-TW" sz="6600" dirty="0" err="1"/>
              <a:t>yùndònghuì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Olympic Games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36370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lvl="0"/>
            <a:r>
              <a:rPr lang="zh-TW" altLang="zh-TW" sz="10300" dirty="0" smtClean="0"/>
              <a:t>世界杯足球赛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398086"/>
            <a:ext cx="9220200" cy="4526280"/>
          </a:xfrm>
        </p:spPr>
        <p:txBody>
          <a:bodyPr/>
          <a:lstStyle/>
          <a:p>
            <a:r>
              <a:rPr lang="en-US" altLang="zh-TW" dirty="0" err="1"/>
              <a:t>Shìjièbēi</a:t>
            </a:r>
            <a:r>
              <a:rPr lang="en-US" altLang="zh-TW" dirty="0"/>
              <a:t> </a:t>
            </a:r>
            <a:r>
              <a:rPr lang="en-US" altLang="zh-TW" dirty="0" err="1" smtClean="0"/>
              <a:t>zúqiúsài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FIFA World Cup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634515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蒙特娄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Méngtèlóu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Montreal, </a:t>
            </a:r>
            <a:r>
              <a:rPr lang="en-US" altLang="zh-TW" dirty="0" err="1"/>
              <a:t>Cand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32835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美金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Měijīn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US dollars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09639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英镑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Yīngbàng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British pounds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95058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亏钱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kuīqián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lose money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亏本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kuīběn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lose money, at a loss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 smtClean="0"/>
              <a:t>谨慎为之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200" y="3657600"/>
            <a:ext cx="7912101" cy="4526280"/>
          </a:xfrm>
        </p:spPr>
        <p:txBody>
          <a:bodyPr/>
          <a:lstStyle/>
          <a:p>
            <a:r>
              <a:rPr lang="en-US" altLang="zh-TW" dirty="0" err="1"/>
              <a:t>jǐnshèn</a:t>
            </a:r>
            <a:r>
              <a:rPr lang="en-US" altLang="zh-TW" dirty="0"/>
              <a:t> </a:t>
            </a:r>
            <a:r>
              <a:rPr lang="en-US" altLang="zh-TW" dirty="0" err="1"/>
              <a:t>wéizhī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be prudent, careful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199128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收场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38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03498"/>
            <a:ext cx="8458200" cy="739574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end up with, fix the situation, (below) what are you going to do now?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冷战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lěngzhàn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cold war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氛围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fēnwéi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atmosphere, ambiance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突然之间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65298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túrán</a:t>
            </a:r>
            <a:r>
              <a:rPr lang="en-US" altLang="zh-TW" dirty="0"/>
              <a:t> </a:t>
            </a:r>
            <a:r>
              <a:rPr lang="en-US" altLang="zh-TW" dirty="0" err="1"/>
              <a:t>zhījiān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suddenly </a:t>
            </a:r>
            <a:r>
              <a:rPr lang="en-US" altLang="zh-TW" dirty="0" smtClean="0"/>
              <a:t>(</a:t>
            </a:r>
            <a:r>
              <a:rPr lang="zh-TW" altLang="zh-TW" dirty="0" smtClean="0"/>
              <a:t>之间</a:t>
            </a:r>
            <a:r>
              <a:rPr lang="en-US" altLang="zh-TW" dirty="0" smtClean="0"/>
              <a:t>, </a:t>
            </a:r>
            <a:r>
              <a:rPr lang="en-US" altLang="zh-TW" dirty="0"/>
              <a:t>N, among, between)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烫手山芋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844173"/>
            <a:ext cx="6862482" cy="4526280"/>
          </a:xfrm>
        </p:spPr>
        <p:txBody>
          <a:bodyPr/>
          <a:lstStyle/>
          <a:p>
            <a:r>
              <a:rPr lang="en-US" altLang="zh-TW" dirty="0" err="1"/>
              <a:t>tàngshǒu</a:t>
            </a:r>
            <a:r>
              <a:rPr lang="en-US" altLang="zh-TW" dirty="0"/>
              <a:t> </a:t>
            </a:r>
            <a:r>
              <a:rPr lang="en-US" altLang="zh-TW" dirty="0" err="1"/>
              <a:t>shānyù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 hot potato, something nobody wants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31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唯二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-304800" y="3657600"/>
            <a:ext cx="9829800" cy="4526280"/>
          </a:xfrm>
        </p:spPr>
        <p:txBody>
          <a:bodyPr/>
          <a:lstStyle/>
          <a:p>
            <a:pPr algn="ctr"/>
            <a:r>
              <a:rPr lang="en-US" altLang="zh-TW" dirty="0" err="1"/>
              <a:t>wéièr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only two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6272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决选出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2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juéxuǎnchū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have finalized on the selection of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意味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yìwèi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mean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接下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agree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为人称道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477001" cy="4526280"/>
          </a:xfrm>
        </p:spPr>
        <p:txBody>
          <a:bodyPr/>
          <a:lstStyle/>
          <a:p>
            <a:r>
              <a:rPr lang="en-US" altLang="zh-TW" dirty="0" err="1"/>
              <a:t>wéirén</a:t>
            </a:r>
            <a:r>
              <a:rPr lang="en-US" altLang="zh-TW" dirty="0"/>
              <a:t> </a:t>
            </a:r>
            <a:r>
              <a:rPr lang="en-US" altLang="zh-TW" dirty="0" err="1"/>
              <a:t>chēngdào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be praise-worthy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29175" y="129816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主办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zhǔbàn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host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经由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jīngyóu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through, via, by way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招商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379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zhāoshāng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attract investment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盈余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657600"/>
            <a:ext cx="7162801" cy="4526280"/>
          </a:xfrm>
        </p:spPr>
        <p:txBody>
          <a:bodyPr/>
          <a:lstStyle/>
          <a:p>
            <a:r>
              <a:rPr lang="en-US" altLang="zh-TW" dirty="0" err="1"/>
              <a:t>yíngyú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7150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profit, earnings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开幕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4" y="3581400"/>
            <a:ext cx="6096000" cy="4526280"/>
          </a:xfrm>
        </p:spPr>
        <p:txBody>
          <a:bodyPr/>
          <a:lstStyle/>
          <a:p>
            <a:pPr algn="ctr"/>
            <a:r>
              <a:rPr lang="en-US" altLang="zh-TW" dirty="0" err="1"/>
              <a:t>kāimù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opening (ceremony)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闭幕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bìmù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closing (ceremony)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5601" y="1622286"/>
            <a:ext cx="7721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典礼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diǎnlǐ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ceremony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6392" y="1447800"/>
            <a:ext cx="7547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损益平衡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10000"/>
            <a:ext cx="7239001" cy="4526280"/>
          </a:xfrm>
        </p:spPr>
        <p:txBody>
          <a:bodyPr/>
          <a:lstStyle/>
          <a:p>
            <a:r>
              <a:rPr lang="en-US" altLang="zh-TW" dirty="0" err="1"/>
              <a:t>sǔnyì</a:t>
            </a:r>
            <a:r>
              <a:rPr lang="en-US" altLang="zh-TW" dirty="0"/>
              <a:t> </a:t>
            </a:r>
            <a:r>
              <a:rPr lang="en-US" altLang="zh-TW" dirty="0" err="1"/>
              <a:t>pínghéng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break even, lit. losses and profits balance out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54896"/>
            <a:ext cx="8234679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支撑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6629400" cy="4526280"/>
          </a:xfrm>
        </p:spPr>
        <p:txBody>
          <a:bodyPr/>
          <a:lstStyle/>
          <a:p>
            <a:r>
              <a:rPr lang="en-US" altLang="zh-TW" dirty="0" err="1"/>
              <a:t>zhīchēng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support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后续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hòuxù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follow-up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总共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zǒnggòng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total, altogether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271656"/>
            <a:ext cx="8309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强心针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qiángxīnzhēn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strongest encouragement, ‘a shot in the arm’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基数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900" y="3657600"/>
            <a:ext cx="7086600" cy="4526280"/>
          </a:xfrm>
        </p:spPr>
        <p:txBody>
          <a:bodyPr/>
          <a:lstStyle/>
          <a:p>
            <a:pPr algn="ctr"/>
            <a:r>
              <a:rPr lang="en-US" altLang="zh-TW" dirty="0" err="1"/>
              <a:t>jīshù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base number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再者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zàizhě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in addition, furthermore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人潮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086600" cy="4526280"/>
          </a:xfrm>
        </p:spPr>
        <p:txBody>
          <a:bodyPr/>
          <a:lstStyle/>
          <a:p>
            <a:r>
              <a:rPr lang="en-US" altLang="zh-TW" dirty="0" err="1"/>
              <a:t>réncháo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crowds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短期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87680" y="3581400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duǎnqí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short term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992" y="1268343"/>
            <a:ext cx="8690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蚊子馆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wénziguǎn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79464"/>
            <a:ext cx="80772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Ph</a:t>
            </a:r>
            <a:r>
              <a:rPr lang="en-US" altLang="zh-TW" sz="2800" dirty="0" smtClean="0"/>
              <a:t>) </a:t>
            </a:r>
            <a:r>
              <a:rPr lang="en-US" altLang="zh-TW" sz="2800" dirty="0"/>
              <a:t>white elephant, i.e., government projects on which huge amounts of money are spent, but after they are completed or used for a certain purpose, they are not used again. They are populated only by mosquitos.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22286"/>
            <a:ext cx="7851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76300" y="4038600"/>
            <a:ext cx="7772400" cy="4526280"/>
          </a:xfrm>
        </p:spPr>
        <p:txBody>
          <a:bodyPr/>
          <a:lstStyle/>
          <a:p>
            <a:pPr algn="ctr"/>
            <a:r>
              <a:rPr lang="en-US" altLang="zh-TW" dirty="0" err="1"/>
              <a:t>jì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dose, measure for medicinal dosage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陷入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caught in, to fall into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pPr algn="ctr"/>
            <a:r>
              <a:rPr lang="zh-TW" altLang="zh-TW" dirty="0"/>
              <a:t>景象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60496" y="3844173"/>
            <a:ext cx="7202504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jǐngxiàng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15138"/>
            <a:ext cx="7162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sight, scene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sz="12300" dirty="0"/>
              <a:t>四年一度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398086"/>
            <a:ext cx="7696200" cy="4526280"/>
          </a:xfrm>
        </p:spPr>
        <p:txBody>
          <a:bodyPr/>
          <a:lstStyle/>
          <a:p>
            <a:pPr algn="ctr"/>
            <a:r>
              <a:rPr lang="en-US" altLang="zh-TW" dirty="0" err="1"/>
              <a:t>sìnián</a:t>
            </a:r>
            <a:r>
              <a:rPr lang="en-US" altLang="zh-TW" dirty="0"/>
              <a:t> </a:t>
            </a:r>
            <a:r>
              <a:rPr lang="en-US" altLang="zh-TW" dirty="0" err="1"/>
              <a:t>yídù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2592" y="5215138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once every four years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r>
              <a:rPr lang="zh-TW" altLang="zh-TW" sz="12400" dirty="0"/>
              <a:t>有</a:t>
            </a:r>
            <a:r>
              <a:rPr lang="en-US" altLang="zh-TW" sz="12400" dirty="0" smtClean="0"/>
              <a:t>/</a:t>
            </a:r>
            <a:r>
              <a:rPr lang="zh-TW" altLang="zh-TW" sz="12400" dirty="0" smtClean="0"/>
              <a:t>无福</a:t>
            </a:r>
            <a:r>
              <a:rPr lang="zh-TW" altLang="zh-TW" sz="12400" dirty="0" smtClean="0"/>
              <a:t>消受</a:t>
            </a:r>
            <a:endParaRPr lang="zh-TW" altLang="en-US" sz="12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11941" y="35052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yǒu</a:t>
            </a:r>
            <a:r>
              <a:rPr lang="en-US" altLang="zh-TW" dirty="0"/>
              <a:t>/</a:t>
            </a:r>
            <a:r>
              <a:rPr lang="en-US" altLang="zh-TW" dirty="0" err="1"/>
              <a:t>wúfú</a:t>
            </a:r>
            <a:r>
              <a:rPr lang="en-US" altLang="zh-TW" dirty="0"/>
              <a:t> </a:t>
            </a:r>
            <a:r>
              <a:rPr lang="en-US" altLang="zh-TW" dirty="0" err="1"/>
              <a:t>xiāoshòu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96255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be fortunate enough to enjoy, not have the fortune of enjoying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国债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guózhài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national debt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208" y="633854"/>
            <a:ext cx="9147208" cy="2983230"/>
          </a:xfrm>
        </p:spPr>
        <p:txBody>
          <a:bodyPr/>
          <a:lstStyle/>
          <a:p>
            <a:pPr lvl="0"/>
            <a:r>
              <a:rPr lang="zh-TW" altLang="zh-TW" sz="9600" dirty="0" smtClean="0"/>
              <a:t>奥委会＝</a:t>
            </a:r>
            <a:br>
              <a:rPr lang="zh-TW" altLang="zh-TW" sz="9600" dirty="0" smtClean="0"/>
            </a:br>
            <a:r>
              <a:rPr lang="zh-TW" altLang="zh-TW" sz="9600" dirty="0" smtClean="0"/>
              <a:t>奥林匹克委员会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561" y="3617084"/>
            <a:ext cx="7239000" cy="4526280"/>
          </a:xfrm>
        </p:spPr>
        <p:txBody>
          <a:bodyPr/>
          <a:lstStyle/>
          <a:p>
            <a:r>
              <a:rPr lang="en-US" altLang="zh-TW" sz="6000" dirty="0" err="1"/>
              <a:t>Àohuì</a:t>
            </a:r>
            <a:endParaRPr lang="zh-TW" altLang="zh-TW" sz="6000" dirty="0"/>
          </a:p>
          <a:p>
            <a:r>
              <a:rPr lang="en-US" altLang="zh-TW" sz="6000" dirty="0"/>
              <a:t> (</a:t>
            </a:r>
            <a:r>
              <a:rPr lang="en-US" altLang="zh-TW" sz="6000" dirty="0" err="1"/>
              <a:t>Àolínpīkè</a:t>
            </a:r>
            <a:r>
              <a:rPr lang="en-US" altLang="zh-TW" sz="6000" dirty="0"/>
              <a:t> </a:t>
            </a:r>
            <a:r>
              <a:rPr lang="en-US" altLang="zh-TW" sz="6000" dirty="0" err="1"/>
              <a:t>wěiyuánhuì</a:t>
            </a:r>
            <a:r>
              <a:rPr lang="en-US" altLang="zh-TW" sz="6000" dirty="0"/>
              <a:t>)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96255"/>
            <a:ext cx="8001000" cy="892175"/>
          </a:xfrm>
        </p:spPr>
        <p:txBody>
          <a:bodyPr/>
          <a:lstStyle/>
          <a:p>
            <a:r>
              <a:rPr lang="en-US" altLang="zh-TW" dirty="0"/>
              <a:t>Olympic Committee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8008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2755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Words>1109</Words>
  <Application>Microsoft Office PowerPoint</Application>
  <PresentationFormat>如螢幕大小 (4:3)</PresentationFormat>
  <Paragraphs>363</Paragraphs>
  <Slides>90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90</vt:i4>
      </vt:variant>
    </vt:vector>
  </HeadingPairs>
  <TitlesOfParts>
    <vt:vector size="9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黑洞</vt:lpstr>
      <vt:lpstr>荣耀</vt:lpstr>
      <vt:lpstr>国力</vt:lpstr>
      <vt:lpstr>债务</vt:lpstr>
      <vt:lpstr>谨慎为之</vt:lpstr>
      <vt:lpstr>主办</vt:lpstr>
      <vt:lpstr>强心针</vt:lpstr>
      <vt:lpstr>国债</vt:lpstr>
      <vt:lpstr>历经</vt:lpstr>
      <vt:lpstr>轮</vt:lpstr>
      <vt:lpstr>脱颖而出</vt:lpstr>
      <vt:lpstr>申奥＝申请奥运</vt:lpstr>
      <vt:lpstr>宣传</vt:lpstr>
      <vt:lpstr>盛大</vt:lpstr>
      <vt:lpstr>项目</vt:lpstr>
      <vt:lpstr>盛会</vt:lpstr>
      <vt:lpstr>无不</vt:lpstr>
      <vt:lpstr>赞助</vt:lpstr>
      <vt:lpstr>宣称</vt:lpstr>
      <vt:lpstr>庞大</vt:lpstr>
      <vt:lpstr>蓬勃</vt:lpstr>
      <vt:lpstr>绚丽</vt:lpstr>
      <vt:lpstr>绽放</vt:lpstr>
      <vt:lpstr>归于</vt:lpstr>
      <vt:lpstr>前车之鉴</vt:lpstr>
      <vt:lpstr>财务</vt:lpstr>
      <vt:lpstr>兴建</vt:lpstr>
      <vt:lpstr>运动场馆</vt:lpstr>
      <vt:lpstr>周遭</vt:lpstr>
      <vt:lpstr>更新</vt:lpstr>
      <vt:lpstr>举债</vt:lpstr>
      <vt:lpstr>筹措</vt:lpstr>
      <vt:lpstr>还清</vt:lpstr>
      <vt:lpstr>施工</vt:lpstr>
      <vt:lpstr>塔柱</vt:lpstr>
      <vt:lpstr>花费</vt:lpstr>
      <vt:lpstr>预估</vt:lpstr>
      <vt:lpstr>一路</vt:lpstr>
      <vt:lpstr>人士</vt:lpstr>
      <vt:lpstr>足足</vt:lpstr>
      <vt:lpstr>参与</vt:lpstr>
      <vt:lpstr>有余</vt:lpstr>
      <vt:lpstr>超支</vt:lpstr>
      <vt:lpstr>专属</vt:lpstr>
      <vt:lpstr>必</vt:lpstr>
      <vt:lpstr>巨额</vt:lpstr>
      <vt:lpstr>足以</vt:lpstr>
      <vt:lpstr>回本</vt:lpstr>
      <vt:lpstr>最终</vt:lpstr>
      <vt:lpstr>雅典</vt:lpstr>
      <vt:lpstr>牛津大学</vt:lpstr>
      <vt:lpstr>奥林匹克运动会</vt:lpstr>
      <vt:lpstr>世界杯足球赛</vt:lpstr>
      <vt:lpstr>蒙特娄</vt:lpstr>
      <vt:lpstr>美金</vt:lpstr>
      <vt:lpstr>英镑</vt:lpstr>
      <vt:lpstr>亏钱</vt:lpstr>
      <vt:lpstr>亏本</vt:lpstr>
      <vt:lpstr>收场</vt:lpstr>
      <vt:lpstr>冷战</vt:lpstr>
      <vt:lpstr>氛围</vt:lpstr>
      <vt:lpstr>突然之间</vt:lpstr>
      <vt:lpstr>烫手山芋</vt:lpstr>
      <vt:lpstr>唯二</vt:lpstr>
      <vt:lpstr>决选出</vt:lpstr>
      <vt:lpstr>意味</vt:lpstr>
      <vt:lpstr>接下</vt:lpstr>
      <vt:lpstr>为人称道</vt:lpstr>
      <vt:lpstr>经由</vt:lpstr>
      <vt:lpstr>招商</vt:lpstr>
      <vt:lpstr>盈余</vt:lpstr>
      <vt:lpstr>开幕</vt:lpstr>
      <vt:lpstr>闭幕</vt:lpstr>
      <vt:lpstr>典礼</vt:lpstr>
      <vt:lpstr>损益平衡</vt:lpstr>
      <vt:lpstr>支撑</vt:lpstr>
      <vt:lpstr>后续</vt:lpstr>
      <vt:lpstr>总共</vt:lpstr>
      <vt:lpstr>基数</vt:lpstr>
      <vt:lpstr>再者</vt:lpstr>
      <vt:lpstr>人潮</vt:lpstr>
      <vt:lpstr>短期</vt:lpstr>
      <vt:lpstr>蚊子馆</vt:lpstr>
      <vt:lpstr>剂</vt:lpstr>
      <vt:lpstr>陷入</vt:lpstr>
      <vt:lpstr>景象</vt:lpstr>
      <vt:lpstr>四年一度</vt:lpstr>
      <vt:lpstr>有/无福消受</vt:lpstr>
      <vt:lpstr>奥委会＝ 奥林匹克委员会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103</cp:revision>
  <dcterms:created xsi:type="dcterms:W3CDTF">2017-05-11T16:59:40Z</dcterms:created>
  <dcterms:modified xsi:type="dcterms:W3CDTF">2019-01-28T02:50:45Z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