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9"/>
  </p:notesMasterIdLst>
  <p:sldIdLst>
    <p:sldId id="256" r:id="rId2"/>
    <p:sldId id="371" r:id="rId3"/>
    <p:sldId id="372" r:id="rId4"/>
    <p:sldId id="373" r:id="rId5"/>
    <p:sldId id="426" r:id="rId6"/>
    <p:sldId id="427" r:id="rId7"/>
    <p:sldId id="428" r:id="rId8"/>
    <p:sldId id="433" r:id="rId9"/>
    <p:sldId id="429" r:id="rId10"/>
    <p:sldId id="430" r:id="rId11"/>
    <p:sldId id="257" r:id="rId12"/>
    <p:sldId id="258" r:id="rId13"/>
    <p:sldId id="259" r:id="rId14"/>
    <p:sldId id="435" r:id="rId15"/>
    <p:sldId id="261" r:id="rId16"/>
    <p:sldId id="260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376" r:id="rId35"/>
    <p:sldId id="377" r:id="rId36"/>
    <p:sldId id="378" r:id="rId37"/>
    <p:sldId id="379" r:id="rId38"/>
    <p:sldId id="380" r:id="rId39"/>
    <p:sldId id="381" r:id="rId40"/>
    <p:sldId id="382" r:id="rId41"/>
    <p:sldId id="383" r:id="rId42"/>
    <p:sldId id="436" r:id="rId43"/>
    <p:sldId id="437" r:id="rId44"/>
    <p:sldId id="438" r:id="rId45"/>
    <p:sldId id="439" r:id="rId46"/>
    <p:sldId id="440" r:id="rId47"/>
    <p:sldId id="280" r:id="rId48"/>
    <p:sldId id="468" r:id="rId49"/>
    <p:sldId id="469" r:id="rId50"/>
    <p:sldId id="470" r:id="rId51"/>
    <p:sldId id="471" r:id="rId52"/>
    <p:sldId id="473" r:id="rId53"/>
    <p:sldId id="474" r:id="rId54"/>
    <p:sldId id="475" r:id="rId55"/>
    <p:sldId id="476" r:id="rId56"/>
    <p:sldId id="477" r:id="rId57"/>
    <p:sldId id="478" r:id="rId58"/>
    <p:sldId id="479" r:id="rId59"/>
    <p:sldId id="480" r:id="rId60"/>
    <p:sldId id="281" r:id="rId61"/>
    <p:sldId id="481" r:id="rId62"/>
    <p:sldId id="445" r:id="rId63"/>
    <p:sldId id="444" r:id="rId64"/>
    <p:sldId id="443" r:id="rId65"/>
    <p:sldId id="311" r:id="rId66"/>
    <p:sldId id="312" r:id="rId67"/>
    <p:sldId id="313" r:id="rId68"/>
    <p:sldId id="314" r:id="rId69"/>
    <p:sldId id="315" r:id="rId70"/>
    <p:sldId id="318" r:id="rId71"/>
    <p:sldId id="316" r:id="rId72"/>
    <p:sldId id="317" r:id="rId73"/>
    <p:sldId id="319" r:id="rId74"/>
    <p:sldId id="320" r:id="rId75"/>
    <p:sldId id="321" r:id="rId76"/>
    <p:sldId id="322" r:id="rId77"/>
    <p:sldId id="323" r:id="rId78"/>
    <p:sldId id="324" r:id="rId79"/>
    <p:sldId id="325" r:id="rId80"/>
    <p:sldId id="326" r:id="rId81"/>
    <p:sldId id="327" r:id="rId82"/>
    <p:sldId id="328" r:id="rId83"/>
    <p:sldId id="329" r:id="rId84"/>
    <p:sldId id="330" r:id="rId85"/>
    <p:sldId id="390" r:id="rId86"/>
    <p:sldId id="391" r:id="rId87"/>
    <p:sldId id="392" r:id="rId88"/>
    <p:sldId id="393" r:id="rId89"/>
    <p:sldId id="394" r:id="rId90"/>
    <p:sldId id="395" r:id="rId91"/>
    <p:sldId id="396" r:id="rId92"/>
    <p:sldId id="403" r:id="rId93"/>
    <p:sldId id="398" r:id="rId94"/>
    <p:sldId id="453" r:id="rId95"/>
    <p:sldId id="454" r:id="rId96"/>
    <p:sldId id="455" r:id="rId97"/>
    <p:sldId id="482" r:id="rId98"/>
    <p:sldId id="483" r:id="rId99"/>
    <p:sldId id="484" r:id="rId100"/>
    <p:sldId id="485" r:id="rId101"/>
    <p:sldId id="486" r:id="rId102"/>
    <p:sldId id="487" r:id="rId103"/>
    <p:sldId id="488" r:id="rId104"/>
    <p:sldId id="489" r:id="rId105"/>
    <p:sldId id="490" r:id="rId106"/>
    <p:sldId id="491" r:id="rId107"/>
    <p:sldId id="367" r:id="rId108"/>
    <p:sldId id="368" r:id="rId109"/>
    <p:sldId id="456" r:id="rId110"/>
    <p:sldId id="492" r:id="rId111"/>
    <p:sldId id="493" r:id="rId112"/>
    <p:sldId id="494" r:id="rId113"/>
    <p:sldId id="495" r:id="rId114"/>
    <p:sldId id="496" r:id="rId115"/>
    <p:sldId id="497" r:id="rId116"/>
    <p:sldId id="498" r:id="rId117"/>
    <p:sldId id="499" r:id="rId11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notesMaster" Target="notesMasters/notesMaster1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viewProps" Target="view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722" r:id="rId32"/>
    <p:sldLayoutId id="2147483723" r:id="rId33"/>
    <p:sldLayoutId id="2147483724" r:id="rId34"/>
    <p:sldLayoutId id="2147483725" r:id="rId35"/>
    <p:sldLayoutId id="2147483726" r:id="rId36"/>
    <p:sldLayoutId id="2147483727" r:id="rId37"/>
    <p:sldLayoutId id="2147483728" r:id="rId38"/>
    <p:sldLayoutId id="2147483729" r:id="rId39"/>
    <p:sldLayoutId id="2147483730" r:id="rId40"/>
    <p:sldLayoutId id="2147483731" r:id="rId41"/>
    <p:sldLayoutId id="2147483732" r:id="rId42"/>
    <p:sldLayoutId id="2147483733" r:id="rId43"/>
    <p:sldLayoutId id="2147483734" r:id="rId44"/>
    <p:sldLayoutId id="2147483735" r:id="rId45"/>
    <p:sldLayoutId id="2147483736" r:id="rId46"/>
    <p:sldLayoutId id="2147483737" r:id="rId47"/>
    <p:sldLayoutId id="2147483738" r:id="rId48"/>
    <p:sldLayoutId id="2147483739" r:id="rId49"/>
    <p:sldLayoutId id="2147483740" r:id="rId50"/>
    <p:sldLayoutId id="2147483741" r:id="rId51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第十课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智慧与能力</a:t>
            </a:r>
            <a:endParaRPr lang="en-US" altLang="zh-TW" sz="30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74032" y="1574866"/>
            <a:ext cx="7928008" cy="2983230"/>
          </a:xfrm>
        </p:spPr>
        <p:txBody>
          <a:bodyPr/>
          <a:lstStyle/>
          <a:p>
            <a:r>
              <a:rPr lang="zh-TW" altLang="en-US" dirty="0" smtClean="0"/>
              <a:t>出类拔萃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99635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chūlèi</a:t>
            </a:r>
            <a:r>
              <a:rPr lang="en-US" altLang="zh-TW" dirty="0"/>
              <a:t> </a:t>
            </a:r>
            <a:r>
              <a:rPr lang="en-US" altLang="zh-TW" dirty="0" err="1"/>
              <a:t>bácuì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516912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(Id)</a:t>
            </a:r>
            <a:r>
              <a:rPr lang="zh-TW" altLang="en-US" dirty="0" smtClean="0"/>
              <a:t> </a:t>
            </a:r>
            <a:r>
              <a:rPr lang="en-US" altLang="zh-TW" dirty="0"/>
              <a:t>rise above the crowd, distinguish yourself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29094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受虐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shòunüè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to be abused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0215903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调控</a:t>
            </a:r>
            <a:r>
              <a:rPr lang="zh-TW" altLang="en-US" sz="14900" dirty="0" smtClean="0"/>
              <a:t>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tiáokòng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562600"/>
            <a:ext cx="8382000" cy="892175"/>
          </a:xfrm>
        </p:spPr>
        <p:txBody>
          <a:bodyPr/>
          <a:lstStyle/>
          <a:p>
            <a:r>
              <a:rPr lang="en-US" altLang="zh-TW" dirty="0" smtClean="0"/>
              <a:t>(V/N) </a:t>
            </a:r>
            <a:r>
              <a:rPr lang="en-US" altLang="zh-TW" dirty="0"/>
              <a:t>to adjust, to adjust and control, adjustment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227072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忧郁</a:t>
            </a:r>
            <a:r>
              <a:rPr lang="zh-TW" altLang="en-US" sz="14900" dirty="0" smtClean="0"/>
              <a:t>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yōuyù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depressed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22861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掉以轻心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7526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diàoyǐ</a:t>
            </a:r>
            <a:r>
              <a:rPr lang="en-US" altLang="zh-TW" dirty="0"/>
              <a:t> </a:t>
            </a:r>
            <a:r>
              <a:rPr lang="en-US" altLang="zh-TW" dirty="0" err="1"/>
              <a:t>qīngxīn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301592" y="5398452"/>
            <a:ext cx="8461408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to take lightly, dismiss, adopt a casual attitude towards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543821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起点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qǐdiǎn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</a:t>
            </a:r>
            <a:r>
              <a:rPr lang="en-US" altLang="zh-TW" dirty="0"/>
              <a:t> starting point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9467599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题目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38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tímù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(test) question, problem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9193479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二度空间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xiējiǎo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take a break, stop on the way for a rest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1787799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208" y="1322070"/>
            <a:ext cx="86900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区域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276600"/>
            <a:ext cx="7772400" cy="4526280"/>
          </a:xfrm>
        </p:spPr>
        <p:txBody>
          <a:bodyPr/>
          <a:lstStyle/>
          <a:p>
            <a:r>
              <a:rPr lang="en-US" altLang="zh-TW" dirty="0" err="1"/>
              <a:t>qūyù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334000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region, area</a:t>
            </a:r>
            <a:r>
              <a:rPr lang="en-US" altLang="zh-TW" sz="2800" dirty="0"/>
              <a:t> 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04800" y="1026994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促使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3398086"/>
            <a:ext cx="7683500" cy="4526280"/>
          </a:xfrm>
        </p:spPr>
        <p:txBody>
          <a:bodyPr/>
          <a:lstStyle/>
          <a:p>
            <a:pPr algn="ctr"/>
            <a:r>
              <a:rPr lang="en-US" altLang="zh-TW" dirty="0" err="1"/>
              <a:t>cùshǐ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73100" y="5649034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prompt, to make, to impel, to drive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连接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liánjiē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(V/N) </a:t>
            </a:r>
            <a:r>
              <a:rPr lang="en-US" altLang="zh-TW" dirty="0"/>
              <a:t>to link, to connect, connection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43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阶段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jiēduàn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phase, stage, time, period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动手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dòngshǒu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do (with one's hands, personally)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0810729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人生苦短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rénshēng</a:t>
            </a:r>
            <a:r>
              <a:rPr lang="en-US" altLang="zh-TW" dirty="0"/>
              <a:t> </a:t>
            </a:r>
            <a:r>
              <a:rPr lang="en-US" altLang="zh-TW" dirty="0" err="1"/>
              <a:t>kǔduǎn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life is short and tough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5177367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攻无不克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gōngwú</a:t>
            </a:r>
            <a:r>
              <a:rPr lang="en-US" altLang="zh-TW" dirty="0"/>
              <a:t> </a:t>
            </a:r>
            <a:r>
              <a:rPr lang="en-US" altLang="zh-TW" dirty="0" err="1"/>
              <a:t>búkè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nothing can stop you, you will succeed in everything, you will be ever-victorious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9684595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事无不成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shìwú</a:t>
            </a:r>
            <a:r>
              <a:rPr lang="en-US" altLang="zh-TW" dirty="0"/>
              <a:t> </a:t>
            </a:r>
            <a:r>
              <a:rPr lang="en-US" altLang="zh-TW" dirty="0" err="1"/>
              <a:t>bùchéng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(Id)</a:t>
            </a:r>
            <a:r>
              <a:rPr lang="en-US" altLang="zh-TW" dirty="0"/>
              <a:t> nothing will be impossible, stick to it and you will succeed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0193275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失读症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Shīdúzhèng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916780" y="5350315"/>
            <a:ext cx="7848600" cy="892175"/>
          </a:xfrm>
        </p:spPr>
        <p:txBody>
          <a:bodyPr/>
          <a:lstStyle/>
          <a:p>
            <a:r>
              <a:rPr lang="en-US" altLang="zh-TW" dirty="0"/>
              <a:t>Dyslexia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485669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李光耀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Lǐguāngyào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Lee </a:t>
            </a:r>
            <a:r>
              <a:rPr lang="en-US" altLang="zh-TW" dirty="0" err="1"/>
              <a:t>Kuan</a:t>
            </a:r>
            <a:r>
              <a:rPr lang="en-US" altLang="zh-TW" dirty="0"/>
              <a:t> Yew (Prime Minister of Singapore from 1959 to 1990, 1923-2015)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192234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妥瑞氏症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Tuǒruìshì</a:t>
            </a:r>
            <a:r>
              <a:rPr lang="en-US" altLang="zh-TW" dirty="0"/>
              <a:t> </a:t>
            </a:r>
            <a:r>
              <a:rPr lang="en-US" altLang="zh-TW" dirty="0" err="1"/>
              <a:t>zhèng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Tourette syndrome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74864438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425864" y="1222611"/>
            <a:ext cx="10290208" cy="2983230"/>
          </a:xfrm>
        </p:spPr>
        <p:txBody>
          <a:bodyPr/>
          <a:lstStyle/>
          <a:p>
            <a:pPr algn="ctr"/>
            <a:r>
              <a:rPr lang="zh-TW" altLang="en-US" sz="12300" dirty="0" smtClean="0"/>
              <a:t>镜像神经元 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98500" y="3200400"/>
            <a:ext cx="8379620" cy="4526280"/>
          </a:xfrm>
        </p:spPr>
        <p:txBody>
          <a:bodyPr/>
          <a:lstStyle/>
          <a:p>
            <a:pPr algn="ctr"/>
            <a:r>
              <a:rPr lang="en-US" altLang="zh-TW" sz="6600" dirty="0" err="1"/>
              <a:t>jìngxiàng</a:t>
            </a:r>
            <a:r>
              <a:rPr lang="en-US" altLang="zh-TW" sz="6600" dirty="0"/>
              <a:t> </a:t>
            </a:r>
            <a:r>
              <a:rPr lang="en-US" altLang="zh-TW" sz="6600" dirty="0" err="1"/>
              <a:t>shénjīngyuán</a:t>
            </a:r>
            <a:r>
              <a:rPr lang="en-US" altLang="zh-TW" sz="6600" dirty="0"/>
              <a:t> </a:t>
            </a:r>
            <a:endParaRPr lang="zh-TW" altLang="en-US" sz="5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4800600"/>
            <a:ext cx="7848600" cy="892175"/>
          </a:xfrm>
        </p:spPr>
        <p:txBody>
          <a:bodyPr/>
          <a:lstStyle/>
          <a:p>
            <a:r>
              <a:rPr lang="en-US" altLang="zh-TW" dirty="0"/>
              <a:t>mirror neuron (a neuron that fires both when an animal acts and when the animal observes the same action performed by another)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4007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68343"/>
            <a:ext cx="8309008" cy="2983230"/>
          </a:xfrm>
        </p:spPr>
        <p:txBody>
          <a:bodyPr/>
          <a:lstStyle/>
          <a:p>
            <a:pPr algn="ctr"/>
            <a:r>
              <a:rPr lang="zh-TW" altLang="en-US" dirty="0"/>
              <a:t>孰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148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shú</a:t>
            </a:r>
            <a:r>
              <a:rPr lang="en-US" altLang="zh-TW" dirty="0"/>
              <a:t> 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who, what, which (classical Chinese)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19200" y="1317486"/>
            <a:ext cx="67088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颇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51334" y="3505200"/>
            <a:ext cx="4876801" cy="4488180"/>
          </a:xfrm>
        </p:spPr>
        <p:txBody>
          <a:bodyPr/>
          <a:lstStyle/>
          <a:p>
            <a:r>
              <a:rPr lang="en-US" altLang="zh-TW" dirty="0" err="1"/>
              <a:t>pǒ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very (classical Chinese)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268343"/>
            <a:ext cx="7851808" cy="2983230"/>
          </a:xfrm>
        </p:spPr>
        <p:txBody>
          <a:bodyPr/>
          <a:lstStyle/>
          <a:p>
            <a:r>
              <a:rPr lang="zh-TW" altLang="en-US" dirty="0"/>
              <a:t>引人深思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yǐnrén</a:t>
            </a:r>
            <a:r>
              <a:rPr lang="en-US" altLang="zh-TW" dirty="0"/>
              <a:t> </a:t>
            </a:r>
            <a:r>
              <a:rPr lang="en-US" altLang="zh-TW" dirty="0" err="1"/>
              <a:t>shēnsī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cause you to ponder, thought-provoking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7617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管理学院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0" y="3581400"/>
            <a:ext cx="6858000" cy="4526280"/>
          </a:xfrm>
        </p:spPr>
        <p:txBody>
          <a:bodyPr/>
          <a:lstStyle/>
          <a:p>
            <a:r>
              <a:rPr lang="en-US" altLang="zh-TW" dirty="0" err="1"/>
              <a:t>guǎnlǐ</a:t>
            </a:r>
            <a:r>
              <a:rPr lang="en-US" altLang="zh-TW" dirty="0"/>
              <a:t> </a:t>
            </a:r>
            <a:r>
              <a:rPr lang="en-US" altLang="zh-TW" dirty="0" err="1"/>
              <a:t>xuéyuàn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college of management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447800"/>
            <a:ext cx="8004208" cy="2983230"/>
          </a:xfrm>
        </p:spPr>
        <p:txBody>
          <a:bodyPr/>
          <a:lstStyle/>
          <a:p>
            <a:r>
              <a:rPr lang="zh-TW" altLang="en-US" dirty="0" smtClean="0"/>
              <a:t>院长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733800"/>
            <a:ext cx="6400801" cy="4526280"/>
          </a:xfrm>
        </p:spPr>
        <p:txBody>
          <a:bodyPr/>
          <a:lstStyle/>
          <a:p>
            <a:r>
              <a:rPr lang="en-US" altLang="zh-TW" dirty="0" err="1"/>
              <a:t>yuànzhǎng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dean of a college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猴子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hóuzi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monkey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差别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039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chābié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/>
              <a:t>N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dirty="0"/>
              <a:t>difference</a:t>
            </a:r>
            <a:r>
              <a:rPr lang="en-US" altLang="zh-TW" sz="2800" dirty="0"/>
              <a:t> 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en-US" dirty="0" smtClean="0"/>
              <a:t>从此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199" y="393192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cóngcǐ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Conj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thereupon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0792" y="1447800"/>
            <a:ext cx="78518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修练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3733800"/>
            <a:ext cx="8026400" cy="4526280"/>
          </a:xfrm>
        </p:spPr>
        <p:txBody>
          <a:bodyPr/>
          <a:lstStyle/>
          <a:p>
            <a:pPr algn="ctr"/>
            <a:r>
              <a:rPr lang="en-US" altLang="zh-TW" dirty="0" err="1"/>
              <a:t>xiūliàn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431800" y="5135245"/>
            <a:ext cx="8534400" cy="892175"/>
          </a:xfrm>
        </p:spPr>
        <p:txBody>
          <a:bodyPr/>
          <a:lstStyle/>
          <a:p>
            <a:r>
              <a:rPr lang="en-US" altLang="zh-TW" dirty="0" smtClean="0"/>
              <a:t>(V) to </a:t>
            </a:r>
            <a:r>
              <a:rPr lang="en-US" altLang="zh-TW" dirty="0"/>
              <a:t>undergo training in order to achieve a goal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0492" y="1447800"/>
            <a:ext cx="8385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脱钩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73195" y="3733800"/>
            <a:ext cx="6019801" cy="4526280"/>
          </a:xfrm>
        </p:spPr>
        <p:txBody>
          <a:bodyPr/>
          <a:lstStyle/>
          <a:p>
            <a:pPr algn="ctr"/>
            <a:r>
              <a:rPr lang="en-US" altLang="zh-TW" dirty="0" err="1"/>
              <a:t>tuōgōu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disconnect, to break away from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en-US" dirty="0" smtClean="0"/>
              <a:t>丛林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cónglín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forest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58992" y="1447800"/>
            <a:ext cx="7013608" cy="2895600"/>
          </a:xfrm>
        </p:spPr>
        <p:txBody>
          <a:bodyPr/>
          <a:lstStyle/>
          <a:p>
            <a:r>
              <a:rPr lang="zh-TW" altLang="en-US" dirty="0"/>
              <a:t>步入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bùrù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step into, to enter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28608" y="144780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野兽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yěshòu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beast, wild animal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聚焦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jùjiāo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focus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视野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shìyě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vision, view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从容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79795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cōngróng</a:t>
            </a:r>
            <a:r>
              <a:rPr lang="en-US" altLang="zh-TW" dirty="0"/>
              <a:t> 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</a:t>
            </a:r>
            <a:r>
              <a:rPr lang="en-US" altLang="zh-TW" dirty="0"/>
              <a:t> unhurriedly, calmly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en-US" dirty="0" smtClean="0"/>
              <a:t>应对</a:t>
            </a:r>
            <a:r>
              <a:rPr lang="zh-TW" altLang="en-US" sz="14900" dirty="0" smtClean="0"/>
              <a:t> 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48108" y="3581400"/>
            <a:ext cx="8318500" cy="4526280"/>
          </a:xfrm>
        </p:spPr>
        <p:txBody>
          <a:bodyPr/>
          <a:lstStyle/>
          <a:p>
            <a:r>
              <a:rPr lang="en-US" altLang="zh-TW" dirty="0" err="1"/>
              <a:t>yìngduì</a:t>
            </a:r>
            <a:r>
              <a:rPr lang="en-US" altLang="zh-TW" sz="6600" dirty="0"/>
              <a:t> 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deal with, to tackle, to handle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6796" y="1447800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综观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zòngguān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(V)</a:t>
            </a:r>
            <a:r>
              <a:rPr lang="en-US" altLang="zh-TW" dirty="0"/>
              <a:t> to take a comprehensive view of 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900" y="1676183"/>
            <a:ext cx="8610600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总经理</a:t>
            </a:r>
            <a:r>
              <a:rPr lang="zh-TW" altLang="en-US" sz="12300" dirty="0" smtClean="0"/>
              <a:t> 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zǒngjīnglǐ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general manager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记忆</a:t>
            </a:r>
            <a:r>
              <a:rPr lang="zh-TW" altLang="en-US" sz="14900" dirty="0" smtClean="0"/>
              <a:t>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jìyì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memory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旅程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40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lǚchéng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trip, journey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9892" y="1268343"/>
            <a:ext cx="8080408" cy="2983230"/>
          </a:xfrm>
        </p:spPr>
        <p:txBody>
          <a:bodyPr/>
          <a:lstStyle/>
          <a:p>
            <a:pPr algn="ctr"/>
            <a:r>
              <a:rPr lang="zh-TW" altLang="en-US" dirty="0"/>
              <a:t>曲折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qūzhé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(Vs)</a:t>
            </a:r>
            <a:r>
              <a:rPr lang="en-US" altLang="zh-TW" dirty="0"/>
              <a:t> zigzag, full of twists and turns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缺点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81199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quēdiǎn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(N)</a:t>
            </a:r>
            <a:r>
              <a:rPr lang="en-US" altLang="zh-TW" dirty="0"/>
              <a:t> weak point, flaw, failing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16092" y="1622286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思维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sīwéi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thinking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pPr algn="ctr"/>
            <a:r>
              <a:rPr lang="zh-TW" altLang="en-US" dirty="0"/>
              <a:t>行走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xíngzǒu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walk on, to gain experience from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江湖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jiānghú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in the world, society (i.e., real life)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回头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huítóu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look back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447800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实验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19299" y="38862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shíyàn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experiment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600" y="1371600"/>
            <a:ext cx="7772400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领悟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lǐngwù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realization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en-US" dirty="0" smtClean="0"/>
              <a:t>为人处世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1" y="3657600"/>
            <a:ext cx="7123096" cy="4526280"/>
          </a:xfrm>
        </p:spPr>
        <p:txBody>
          <a:bodyPr/>
          <a:lstStyle/>
          <a:p>
            <a:r>
              <a:rPr lang="en-US" altLang="zh-TW" dirty="0" err="1"/>
              <a:t>wéirén</a:t>
            </a:r>
            <a:r>
              <a:rPr lang="en-US" altLang="zh-TW" dirty="0"/>
              <a:t> </a:t>
            </a:r>
            <a:r>
              <a:rPr lang="en-US" altLang="zh-TW" dirty="0" err="1"/>
              <a:t>chǔshì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7849" y="5181600"/>
            <a:ext cx="8305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how you conduct yourself in society, how you get along with others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诠释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quánshì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en-US" altLang="zh-TW" dirty="0" smtClean="0"/>
              <a:t>(N/V)</a:t>
            </a:r>
            <a:r>
              <a:rPr lang="zh-TW" altLang="en-US" dirty="0" smtClean="0"/>
              <a:t> </a:t>
            </a:r>
            <a:r>
              <a:rPr lang="en-US" altLang="zh-TW" dirty="0"/>
              <a:t>interpretation; to interpret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更为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gèngwéi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/>
              <a:t> </a:t>
            </a:r>
            <a:r>
              <a:rPr lang="en-US" altLang="zh-TW" dirty="0" smtClean="0"/>
              <a:t>) </a:t>
            </a:r>
            <a:r>
              <a:rPr lang="en-US" altLang="zh-TW" dirty="0"/>
              <a:t>more, even more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圆融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yuánróng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221234"/>
            <a:ext cx="8382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harmoniously, smooth and without corners or edges (in one's dealings with others)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98596" y="1268343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幽默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yōumò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humor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1126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57292" y="1647686"/>
            <a:ext cx="67088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思考术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sīkǎoshù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art of thinking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17857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善</a:t>
            </a:r>
            <a:r>
              <a:rPr lang="en-US" altLang="zh-TW" dirty="0" smtClean="0"/>
              <a:t>(</a:t>
            </a:r>
            <a:r>
              <a:rPr lang="zh-TW" altLang="en-US" dirty="0" smtClean="0"/>
              <a:t>于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shàn</a:t>
            </a:r>
            <a:r>
              <a:rPr lang="en-US" altLang="zh-TW" dirty="0"/>
              <a:t>(</a:t>
            </a:r>
            <a:r>
              <a:rPr lang="en-US" altLang="zh-TW" dirty="0" err="1"/>
              <a:t>yú</a:t>
            </a:r>
            <a:r>
              <a:rPr lang="en-US" altLang="zh-TW" dirty="0"/>
              <a:t>)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be good at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2382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 台科大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Táikēdà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1792" y="5334000"/>
            <a:ext cx="7851808" cy="892175"/>
          </a:xfrm>
        </p:spPr>
        <p:txBody>
          <a:bodyPr/>
          <a:lstStyle/>
          <a:p>
            <a:r>
              <a:rPr lang="en-US" altLang="zh-TW" dirty="0"/>
              <a:t>National Taiwan University of Science and Technology, Taipei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93264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7696200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卢希鹏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04899" y="3581400"/>
            <a:ext cx="6553201" cy="4526280"/>
          </a:xfrm>
        </p:spPr>
        <p:txBody>
          <a:bodyPr/>
          <a:lstStyle/>
          <a:p>
            <a:pPr algn="ctr"/>
            <a:r>
              <a:rPr lang="en-US" altLang="zh-TW" dirty="0" err="1"/>
              <a:t>Lú</a:t>
            </a:r>
            <a:r>
              <a:rPr lang="en-US" altLang="zh-TW" dirty="0"/>
              <a:t> </a:t>
            </a:r>
            <a:r>
              <a:rPr lang="en-US" altLang="zh-TW" dirty="0" err="1"/>
              <a:t>Xīpéng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4818126"/>
            <a:ext cx="8305800" cy="892175"/>
          </a:xfrm>
        </p:spPr>
        <p:txBody>
          <a:bodyPr/>
          <a:lstStyle/>
          <a:p>
            <a:r>
              <a:rPr lang="en-US" altLang="zh-TW" dirty="0" err="1"/>
              <a:t>Hsi</a:t>
            </a:r>
            <a:r>
              <a:rPr lang="en-US" altLang="zh-TW" dirty="0"/>
              <a:t>-Peng Lu (Distinguished Professor of department of Information Management, NTUST, 1962-)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10556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41376" y="1350264"/>
            <a:ext cx="9601200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中经合集团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40692" y="3581400"/>
            <a:ext cx="8536710" cy="4526280"/>
          </a:xfrm>
        </p:spPr>
        <p:txBody>
          <a:bodyPr/>
          <a:lstStyle/>
          <a:p>
            <a:r>
              <a:rPr lang="en-US" altLang="zh-TW" dirty="0" err="1"/>
              <a:t>zhōngjīnghé</a:t>
            </a:r>
            <a:r>
              <a:rPr lang="en-US" altLang="zh-TW" dirty="0"/>
              <a:t> </a:t>
            </a:r>
            <a:r>
              <a:rPr lang="en-US" altLang="zh-TW" dirty="0" err="1"/>
              <a:t>jítuán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304800" y="4813077"/>
            <a:ext cx="8610600" cy="926148"/>
          </a:xfrm>
        </p:spPr>
        <p:txBody>
          <a:bodyPr/>
          <a:lstStyle/>
          <a:p>
            <a:r>
              <a:rPr lang="en-US" altLang="zh-TW" dirty="0"/>
              <a:t>WI Harper Group (a pioneer in cross-border investments with offices in Beijing, Taipei, and San Francisco)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朱永光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4999" y="3478211"/>
            <a:ext cx="6172201" cy="4526280"/>
          </a:xfrm>
        </p:spPr>
        <p:txBody>
          <a:bodyPr/>
          <a:lstStyle/>
          <a:p>
            <a:r>
              <a:rPr lang="en-US" altLang="zh-TW" dirty="0" err="1"/>
              <a:t>Zhū</a:t>
            </a:r>
            <a:r>
              <a:rPr lang="en-US" altLang="zh-TW" dirty="0"/>
              <a:t> </a:t>
            </a:r>
            <a:r>
              <a:rPr lang="en-US" altLang="zh-TW" dirty="0" err="1"/>
              <a:t>Yǒngguāng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295264"/>
            <a:ext cx="8003309" cy="892175"/>
          </a:xfrm>
        </p:spPr>
        <p:txBody>
          <a:bodyPr/>
          <a:lstStyle/>
          <a:p>
            <a:r>
              <a:rPr lang="en-US" altLang="zh-TW" dirty="0"/>
              <a:t>Y. K. Chu (managing director, oversees WI Harper’s venture capital business in Taiwan)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32570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评量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6172201" cy="4526280"/>
          </a:xfrm>
        </p:spPr>
        <p:txBody>
          <a:bodyPr/>
          <a:lstStyle/>
          <a:p>
            <a:r>
              <a:rPr lang="en-US" altLang="zh-TW" dirty="0" err="1"/>
              <a:t>píngliáng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(V) to assess, to evaluate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5807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9954" y="1283970"/>
            <a:ext cx="8080408" cy="2983230"/>
          </a:xfrm>
        </p:spPr>
        <p:txBody>
          <a:bodyPr/>
          <a:lstStyle/>
          <a:p>
            <a:pPr algn="l"/>
            <a:r>
              <a:rPr lang="zh-TW" altLang="en-US" dirty="0" smtClean="0"/>
              <a:t>相辅相成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7608" y="3844173"/>
            <a:ext cx="7785100" cy="4526280"/>
          </a:xfrm>
        </p:spPr>
        <p:txBody>
          <a:bodyPr/>
          <a:lstStyle/>
          <a:p>
            <a:r>
              <a:rPr lang="en-US" altLang="zh-TW" dirty="0" err="1"/>
              <a:t>xiāngfǔ</a:t>
            </a:r>
            <a:r>
              <a:rPr lang="en-US" altLang="zh-TW" dirty="0"/>
              <a:t> </a:t>
            </a:r>
            <a:r>
              <a:rPr lang="en-US" altLang="zh-TW" dirty="0" err="1"/>
              <a:t>xiāngchéng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(Id)</a:t>
            </a:r>
            <a:r>
              <a:rPr lang="zh-TW" altLang="en-US" dirty="0" smtClean="0"/>
              <a:t> </a:t>
            </a:r>
            <a:r>
              <a:rPr lang="en-US" altLang="zh-TW" dirty="0"/>
              <a:t>to complement each other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画上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huàshàng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draw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95835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等号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505200"/>
            <a:ext cx="6172201" cy="4526280"/>
          </a:xfrm>
        </p:spPr>
        <p:txBody>
          <a:bodyPr/>
          <a:lstStyle/>
          <a:p>
            <a:r>
              <a:rPr lang="en-US" altLang="zh-TW" dirty="0" err="1"/>
              <a:t>děnghào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(N) equation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51028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阅读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yuèdú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(N/V ) reading comprehension; to read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33560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内化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399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nèihuà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</a:t>
            </a:r>
            <a:r>
              <a:rPr lang="en-US" altLang="zh-TW" dirty="0" err="1"/>
              <a:t>Vp</a:t>
            </a:r>
            <a:r>
              <a:rPr lang="en-US" altLang="zh-TW" dirty="0"/>
              <a:t> ) to internalize, to be acquired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78246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354521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混为一谈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05455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hùnwéi</a:t>
            </a:r>
            <a:r>
              <a:rPr lang="en-US" altLang="zh-TW" dirty="0"/>
              <a:t> </a:t>
            </a:r>
            <a:r>
              <a:rPr lang="en-US" altLang="zh-TW" dirty="0" err="1"/>
              <a:t>yìtán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(Id ) to lump together, to confuse things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56796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出息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chūxí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(N ) a bright future, a future, promise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63730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识字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398"/>
            <a:ext cx="6172201" cy="4526280"/>
          </a:xfrm>
        </p:spPr>
        <p:txBody>
          <a:bodyPr/>
          <a:lstStyle/>
          <a:p>
            <a:r>
              <a:rPr lang="en-US" altLang="zh-TW" dirty="0" err="1"/>
              <a:t>shìzì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219200" y="5398451"/>
            <a:ext cx="6934200" cy="892175"/>
          </a:xfrm>
        </p:spPr>
        <p:txBody>
          <a:bodyPr/>
          <a:lstStyle/>
          <a:p>
            <a:r>
              <a:rPr lang="en-US" altLang="zh-TW" dirty="0"/>
              <a:t>(Vs) to be literate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89207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506696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先天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xiāntiān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0" y="5398452"/>
            <a:ext cx="7469909" cy="892175"/>
          </a:xfrm>
        </p:spPr>
        <p:txBody>
          <a:bodyPr/>
          <a:lstStyle/>
          <a:p>
            <a:r>
              <a:rPr lang="en-US" altLang="zh-TW" dirty="0"/>
              <a:t>(N) (lit.) prior to birth, what’s given at birth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58475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辨识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biànshì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(V) to comprehend, to distinguish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34451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跳行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tiàoháng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(Vi) </a:t>
            </a:r>
            <a:r>
              <a:rPr lang="en-US" altLang="zh-TW" dirty="0" smtClean="0"/>
              <a:t>to skip a </a:t>
            </a:r>
            <a:r>
              <a:rPr lang="en-US" altLang="zh-TW" dirty="0"/>
              <a:t>line (when reading)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766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" y="2057400"/>
            <a:ext cx="8690008" cy="2983230"/>
          </a:xfrm>
        </p:spPr>
        <p:txBody>
          <a:bodyPr/>
          <a:lstStyle/>
          <a:p>
            <a:r>
              <a:rPr lang="zh-TW" altLang="en-US" sz="9600" dirty="0" smtClean="0"/>
              <a:t>书中自有黄金屋 </a:t>
            </a:r>
            <a:endParaRPr lang="zh-TW" altLang="en-US" sz="96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" y="3537966"/>
            <a:ext cx="8915399" cy="4526280"/>
          </a:xfrm>
        </p:spPr>
        <p:txBody>
          <a:bodyPr/>
          <a:lstStyle/>
          <a:p>
            <a:r>
              <a:rPr lang="en-US" altLang="zh-TW" sz="6000" dirty="0" err="1"/>
              <a:t>shūzhōng</a:t>
            </a:r>
            <a:r>
              <a:rPr lang="en-US" altLang="zh-TW" sz="6000" dirty="0"/>
              <a:t> </a:t>
            </a:r>
            <a:r>
              <a:rPr lang="en-US" altLang="zh-TW" sz="6000" dirty="0" err="1"/>
              <a:t>zìyǒu</a:t>
            </a:r>
            <a:r>
              <a:rPr lang="en-US" altLang="zh-TW" sz="6000" dirty="0"/>
              <a:t>  </a:t>
            </a:r>
            <a:r>
              <a:rPr lang="en-US" altLang="zh-TW" sz="6000" dirty="0" err="1"/>
              <a:t>huángjīnwū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9895" y="4724400"/>
            <a:ext cx="8232808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</a:t>
            </a:r>
            <a:r>
              <a:rPr lang="en-US" altLang="zh-TW" dirty="0"/>
              <a:t> knowledge brings wealth, lit. there are gold houses in books (used to encourage youngsters to study)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05579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137771"/>
            <a:ext cx="83090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不损</a:t>
            </a:r>
            <a:r>
              <a:rPr lang="zh-TW" altLang="en-US" sz="14900" dirty="0" smtClean="0"/>
              <a:t>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bùsǔn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3999"/>
            <a:ext cx="8124444" cy="892175"/>
          </a:xfrm>
        </p:spPr>
        <p:txBody>
          <a:bodyPr/>
          <a:lstStyle/>
          <a:p>
            <a:r>
              <a:rPr lang="en-US" altLang="zh-TW" dirty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not take away from, to do no damage to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伟大</a:t>
            </a:r>
            <a:r>
              <a:rPr lang="zh-TW" altLang="en-US" sz="14900" dirty="0" smtClean="0"/>
              <a:t>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wěidà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53669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Vs/N</a:t>
            </a:r>
            <a:r>
              <a:rPr lang="en-US" altLang="zh-TW" dirty="0" smtClean="0"/>
              <a:t>)</a:t>
            </a:r>
            <a:r>
              <a:rPr lang="en-US" altLang="zh-TW" dirty="0"/>
              <a:t> great; greatness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634460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神经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shénjīng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nerve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65077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不碍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9559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búài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186596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not hinder, to not obstruct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2322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371600"/>
            <a:ext cx="6708808" cy="2983230"/>
          </a:xfrm>
        </p:spPr>
        <p:txBody>
          <a:bodyPr/>
          <a:lstStyle/>
          <a:p>
            <a:r>
              <a:rPr lang="zh-TW" altLang="en-US" dirty="0"/>
              <a:t>番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4962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(M)</a:t>
            </a:r>
            <a:r>
              <a:rPr lang="zh-TW" altLang="en-US" dirty="0" smtClean="0"/>
              <a:t> </a:t>
            </a:r>
            <a:r>
              <a:rPr lang="en-US" altLang="zh-TW" dirty="0"/>
              <a:t>measure for achievement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5186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68343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开窍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04031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kāiqiào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457200" y="5242312"/>
            <a:ext cx="8305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</a:t>
            </a:r>
            <a:r>
              <a:rPr lang="en-US" altLang="zh-TW" dirty="0"/>
              <a:t> to see the light, to start to understand properly, to be enlightened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52800" y="1304919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bèn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stupid, not smart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893" y="115419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超越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581400"/>
            <a:ext cx="5408597" cy="4526280"/>
          </a:xfrm>
        </p:spPr>
        <p:txBody>
          <a:bodyPr/>
          <a:lstStyle/>
          <a:p>
            <a:pPr algn="ctr"/>
            <a:r>
              <a:rPr lang="en-US" altLang="zh-TW" dirty="0" err="1"/>
              <a:t>chāoyuè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exceed, to surpass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本性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běnxìng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nature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天赋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tiānfù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304800" y="5638800"/>
            <a:ext cx="8839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gift, talent, innate abilities (lit. given by heaven)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918608" cy="2983230"/>
          </a:xfrm>
        </p:spPr>
        <p:txBody>
          <a:bodyPr/>
          <a:lstStyle/>
          <a:p>
            <a:r>
              <a:rPr lang="zh-TW" altLang="en-US" sz="9600" dirty="0" smtClean="0"/>
              <a:t>读万卷书</a:t>
            </a:r>
            <a:r>
              <a:rPr lang="en-US" altLang="zh-TW" sz="9600" dirty="0" smtClean="0"/>
              <a:t/>
            </a:r>
            <a:br>
              <a:rPr lang="en-US" altLang="zh-TW" sz="9600" dirty="0" smtClean="0"/>
            </a:br>
            <a:r>
              <a:rPr lang="zh-TW" altLang="en-US" sz="9600" dirty="0" smtClean="0"/>
              <a:t>行万里路 </a:t>
            </a:r>
            <a:endParaRPr lang="zh-TW" altLang="en-US" sz="96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7792" y="3505200"/>
            <a:ext cx="8918608" cy="4526280"/>
          </a:xfrm>
        </p:spPr>
        <p:txBody>
          <a:bodyPr/>
          <a:lstStyle/>
          <a:p>
            <a:r>
              <a:rPr lang="en-US" altLang="zh-TW" sz="5400" dirty="0" err="1"/>
              <a:t>dú</a:t>
            </a:r>
            <a:r>
              <a:rPr lang="en-US" altLang="zh-TW" sz="5400" dirty="0"/>
              <a:t> </a:t>
            </a:r>
            <a:r>
              <a:rPr lang="en-US" altLang="zh-TW" sz="5400" dirty="0" err="1"/>
              <a:t>wàn</a:t>
            </a:r>
            <a:r>
              <a:rPr lang="en-US" altLang="zh-TW" sz="5400" dirty="0"/>
              <a:t> </a:t>
            </a:r>
            <a:r>
              <a:rPr lang="en-US" altLang="zh-TW" sz="5400" dirty="0" err="1"/>
              <a:t>juàn</a:t>
            </a:r>
            <a:r>
              <a:rPr lang="en-US" altLang="zh-TW" sz="5400" dirty="0"/>
              <a:t> </a:t>
            </a:r>
            <a:r>
              <a:rPr lang="en-US" altLang="zh-TW" sz="5400" dirty="0" err="1"/>
              <a:t>shū,xíng</a:t>
            </a:r>
            <a:r>
              <a:rPr lang="en-US" altLang="zh-TW" sz="5400" dirty="0"/>
              <a:t> </a:t>
            </a:r>
            <a:r>
              <a:rPr lang="en-US" altLang="zh-TW" sz="5400" dirty="0" err="1"/>
              <a:t>wàn</a:t>
            </a:r>
            <a:r>
              <a:rPr lang="en-US" altLang="zh-TW" sz="5400" dirty="0"/>
              <a:t> </a:t>
            </a:r>
            <a:r>
              <a:rPr lang="en-US" altLang="zh-TW" sz="5400" dirty="0" err="1"/>
              <a:t>lǐ</a:t>
            </a:r>
            <a:r>
              <a:rPr lang="en-US" altLang="zh-TW" sz="5400" dirty="0"/>
              <a:t> </a:t>
            </a:r>
            <a:r>
              <a:rPr lang="en-US" altLang="zh-TW" sz="5400" dirty="0" err="1"/>
              <a:t>lù</a:t>
            </a:r>
            <a:r>
              <a:rPr lang="en-US" altLang="zh-TW" sz="5400" dirty="0"/>
              <a:t> </a:t>
            </a:r>
            <a:endParaRPr lang="zh-TW" altLang="en-US" sz="5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98496" y="4975224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read and travel a great deal, i.e., knowledge is found both in books and in travelling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74160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得以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9203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déyǐ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(Vaux) </a:t>
            </a:r>
            <a:r>
              <a:rPr lang="en-US" altLang="zh-TW" dirty="0"/>
              <a:t>to be able to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执政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zhízhèng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230204" y="5257800"/>
            <a:ext cx="8686800" cy="892175"/>
          </a:xfrm>
        </p:spPr>
        <p:txBody>
          <a:bodyPr/>
          <a:lstStyle/>
          <a:p>
            <a:r>
              <a:rPr lang="en-US" altLang="zh-TW" dirty="0" smtClean="0"/>
              <a:t>(Vi)</a:t>
            </a:r>
            <a:r>
              <a:rPr lang="zh-TW" altLang="en-US" dirty="0" smtClean="0"/>
              <a:t> </a:t>
            </a:r>
            <a:r>
              <a:rPr lang="en-US" altLang="zh-TW" dirty="0"/>
              <a:t>to hold the reins of government, to run the government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理念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lǐniàn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idea, ideal, belief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有所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yǒusuǒ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to some degree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447800"/>
            <a:ext cx="8275654" cy="2983230"/>
          </a:xfrm>
        </p:spPr>
        <p:txBody>
          <a:bodyPr/>
          <a:lstStyle/>
          <a:p>
            <a:pPr algn="ctr"/>
            <a:r>
              <a:rPr lang="zh-TW" altLang="en-US" sz="10300" dirty="0" smtClean="0"/>
              <a:t>放诸四海皆准 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3124200"/>
            <a:ext cx="792480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fàngzhū</a:t>
            </a:r>
            <a:r>
              <a:rPr lang="en-US" altLang="zh-TW" sz="6000" dirty="0"/>
              <a:t> </a:t>
            </a:r>
            <a:r>
              <a:rPr lang="en-US" altLang="zh-TW" sz="6000" dirty="0" err="1"/>
              <a:t>sìhǎi</a:t>
            </a:r>
            <a:r>
              <a:rPr lang="en-US" altLang="zh-TW" sz="6000" dirty="0"/>
              <a:t> </a:t>
            </a:r>
            <a:r>
              <a:rPr lang="en-US" altLang="zh-TW" sz="6000" dirty="0" err="1"/>
              <a:t>jiēzhǔn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the same the world over, universally true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学术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xuéshù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academic, scholarship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19200"/>
            <a:ext cx="6708808" cy="2983230"/>
          </a:xfrm>
        </p:spPr>
        <p:txBody>
          <a:bodyPr/>
          <a:lstStyle/>
          <a:p>
            <a:r>
              <a:rPr lang="zh-TW" altLang="en-US" dirty="0"/>
              <a:t>知其然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7940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zhī</a:t>
            </a:r>
            <a:r>
              <a:rPr lang="en-US" altLang="zh-TW" dirty="0"/>
              <a:t> </a:t>
            </a:r>
            <a:r>
              <a:rPr lang="en-US" altLang="zh-TW" dirty="0" err="1"/>
              <a:t>qírán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know the what (classical)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9375808" cy="2983230"/>
          </a:xfrm>
        </p:spPr>
        <p:txBody>
          <a:bodyPr/>
          <a:lstStyle/>
          <a:p>
            <a:r>
              <a:rPr lang="zh-TW" altLang="en-US" sz="12300" dirty="0"/>
              <a:t>知其所以然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754203" y="3398086"/>
            <a:ext cx="6781801" cy="4526280"/>
          </a:xfrm>
        </p:spPr>
        <p:txBody>
          <a:bodyPr/>
          <a:lstStyle/>
          <a:p>
            <a:r>
              <a:rPr lang="en-US" altLang="zh-TW" dirty="0" err="1"/>
              <a:t>zhīqí</a:t>
            </a:r>
            <a:r>
              <a:rPr lang="en-US" altLang="zh-TW" dirty="0"/>
              <a:t> </a:t>
            </a:r>
            <a:r>
              <a:rPr lang="en-US" altLang="zh-TW" dirty="0" err="1"/>
              <a:t>suǒyǐrán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/>
              <a:t> </a:t>
            </a:r>
            <a:r>
              <a:rPr lang="en-US" altLang="zh-TW" dirty="0" smtClean="0"/>
              <a:t>) </a:t>
            </a:r>
            <a:r>
              <a:rPr lang="en-US" altLang="zh-TW" dirty="0"/>
              <a:t>to know the why (classical)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国民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guómín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citizen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7721600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区分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5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qūfēn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distinguish (between)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309370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脱逃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876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tuōtáo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escape from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003427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4478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广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guǎng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extensive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68343"/>
            <a:ext cx="7244078" cy="2983230"/>
          </a:xfrm>
        </p:spPr>
        <p:txBody>
          <a:bodyPr/>
          <a:lstStyle/>
          <a:p>
            <a:r>
              <a:rPr lang="zh-TW" altLang="en-US" dirty="0" smtClean="0"/>
              <a:t>见闻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8863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jiànwén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87451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knowledge obtained from seeing and hearing (e.g., when traveling)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en-US" dirty="0"/>
              <a:t>提取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tíqǔ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obtain, to draw essence from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预见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yùjiàn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(V)</a:t>
            </a:r>
            <a:r>
              <a:rPr lang="zh-TW" altLang="en-US" dirty="0" smtClean="0"/>
              <a:t> </a:t>
            </a:r>
            <a:r>
              <a:rPr lang="en-US" altLang="zh-TW" dirty="0"/>
              <a:t>to predict, to foresee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" y="1268343"/>
            <a:ext cx="86138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防范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fángfàn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266700" y="5550852"/>
            <a:ext cx="89154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take precautions, to guard against, to prevent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04800" y="1622286"/>
            <a:ext cx="9528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未雨绸缪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30303" y="3844173"/>
            <a:ext cx="6858001" cy="4526280"/>
          </a:xfrm>
        </p:spPr>
        <p:txBody>
          <a:bodyPr/>
          <a:lstStyle/>
          <a:p>
            <a:r>
              <a:rPr lang="en-US" altLang="zh-TW" dirty="0" err="1"/>
              <a:t>wèiyǔ</a:t>
            </a:r>
            <a:r>
              <a:rPr lang="en-US" altLang="zh-TW" dirty="0"/>
              <a:t> </a:t>
            </a:r>
            <a:r>
              <a:rPr lang="en-US" altLang="zh-TW" dirty="0" err="1"/>
              <a:t>chóumóu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to be prepared against eventualities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95400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促发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cùfā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trigger, to initiate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672" y="1295400"/>
            <a:ext cx="8994808" cy="2983230"/>
          </a:xfrm>
        </p:spPr>
        <p:txBody>
          <a:bodyPr/>
          <a:lstStyle/>
          <a:p>
            <a:pPr algn="ctr"/>
            <a:r>
              <a:rPr lang="zh-TW" altLang="en-US" dirty="0"/>
              <a:t>凡是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fánshì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all, every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性命交关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0" y="3810000"/>
            <a:ext cx="7162801" cy="4526280"/>
          </a:xfrm>
        </p:spPr>
        <p:txBody>
          <a:bodyPr/>
          <a:lstStyle/>
          <a:p>
            <a:r>
              <a:rPr lang="en-US" altLang="zh-TW" dirty="0" err="1"/>
              <a:t>xìngmìng</a:t>
            </a:r>
            <a:r>
              <a:rPr lang="en-US" altLang="zh-TW" dirty="0"/>
              <a:t> </a:t>
            </a:r>
            <a:r>
              <a:rPr lang="en-US" altLang="zh-TW" dirty="0" err="1"/>
              <a:t>jiāoguān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matter of life and death, critical moments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622286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模仿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62291" y="3844173"/>
            <a:ext cx="5413409" cy="4526280"/>
          </a:xfrm>
        </p:spPr>
        <p:txBody>
          <a:bodyPr/>
          <a:lstStyle/>
          <a:p>
            <a:r>
              <a:rPr lang="en-US" altLang="zh-TW" dirty="0" err="1"/>
              <a:t>mófǎng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mimic, to imitate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实战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shízhàn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(N) actual </a:t>
            </a:r>
            <a:r>
              <a:rPr lang="en-US" altLang="zh-TW" dirty="0"/>
              <a:t>combat (i.e., daily life)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1740609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567053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机制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194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jīzhì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mechanism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en-US" dirty="0" smtClean="0"/>
              <a:t>有样学样 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0" y="3733800"/>
            <a:ext cx="6934200" cy="4526280"/>
          </a:xfrm>
        </p:spPr>
        <p:txBody>
          <a:bodyPr/>
          <a:lstStyle/>
          <a:p>
            <a:r>
              <a:rPr lang="en-US" altLang="zh-TW" dirty="0" err="1"/>
              <a:t>yǒuyàng</a:t>
            </a:r>
            <a:r>
              <a:rPr lang="en-US" altLang="zh-TW" dirty="0"/>
              <a:t> </a:t>
            </a:r>
            <a:r>
              <a:rPr lang="en-US" altLang="zh-TW" dirty="0" err="1"/>
              <a:t>xuéyàng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to imitate someone’s example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283970"/>
            <a:ext cx="8385208" cy="2983230"/>
          </a:xfrm>
        </p:spPr>
        <p:txBody>
          <a:bodyPr/>
          <a:lstStyle/>
          <a:p>
            <a:r>
              <a:rPr lang="zh-TW" altLang="en-US" dirty="0" smtClean="0"/>
              <a:t>孟母三迁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42872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Mèngmǔ</a:t>
            </a:r>
            <a:r>
              <a:rPr lang="en-US" altLang="zh-TW" dirty="0"/>
              <a:t> </a:t>
            </a:r>
            <a:r>
              <a:rPr lang="en-US" altLang="zh-TW" dirty="0" err="1"/>
              <a:t>sānqiān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3364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Mencius’ mother moved three times to better his education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内隐</a:t>
            </a:r>
            <a:r>
              <a:rPr lang="zh-TW" altLang="en-US" sz="14900" dirty="0" smtClean="0"/>
              <a:t>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398086"/>
            <a:ext cx="7239000" cy="4526280"/>
          </a:xfrm>
        </p:spPr>
        <p:txBody>
          <a:bodyPr/>
          <a:lstStyle/>
          <a:p>
            <a:r>
              <a:rPr lang="en-US" altLang="zh-TW" dirty="0" err="1"/>
              <a:t>nèiyǐn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implicit, implied, hidden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暴露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pùlù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be exposed to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3492118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造影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zàoyǐng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imaging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506393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精进</a:t>
            </a:r>
            <a:r>
              <a:rPr lang="zh-TW" altLang="en-US" sz="14900" dirty="0" smtClean="0"/>
              <a:t>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jīngjìn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advanced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8207027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281043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解开</a:t>
            </a:r>
            <a:r>
              <a:rPr lang="zh-TW" altLang="en-US" sz="14900" dirty="0" smtClean="0"/>
              <a:t>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jiěkāi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unravel, to unlock, to solve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3149153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基因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jīyīn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gene, genes 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5759031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谜</a:t>
            </a:r>
            <a:r>
              <a:rPr lang="zh-TW" altLang="en-US" sz="14900" dirty="0" smtClean="0"/>
              <a:t>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910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mí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riddle, mystery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14620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1815</TotalTime>
  <Words>1631</Words>
  <Application>Microsoft Office PowerPoint</Application>
  <PresentationFormat>如螢幕大小 (4:3)</PresentationFormat>
  <Paragraphs>468</Paragraphs>
  <Slides>117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117</vt:i4>
      </vt:variant>
    </vt:vector>
  </HeadingPairs>
  <TitlesOfParts>
    <vt:vector size="123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修练 </vt:lpstr>
      <vt:lpstr>记忆 </vt:lpstr>
      <vt:lpstr>诠释 </vt:lpstr>
      <vt:lpstr>相辅相成 </vt:lpstr>
      <vt:lpstr>书中自有黄金屋 </vt:lpstr>
      <vt:lpstr>读万卷书 行万里路 </vt:lpstr>
      <vt:lpstr>脱逃 </vt:lpstr>
      <vt:lpstr>实战 </vt:lpstr>
      <vt:lpstr>出类拔萃 </vt:lpstr>
      <vt:lpstr>阶段 </vt:lpstr>
      <vt:lpstr>孰 </vt:lpstr>
      <vt:lpstr>颇 </vt:lpstr>
      <vt:lpstr>引人深思 </vt:lpstr>
      <vt:lpstr>管理学院 </vt:lpstr>
      <vt:lpstr>院长 </vt:lpstr>
      <vt:lpstr>猴子 </vt:lpstr>
      <vt:lpstr>差别 </vt:lpstr>
      <vt:lpstr>从此 </vt:lpstr>
      <vt:lpstr>脱钩 </vt:lpstr>
      <vt:lpstr>丛林 </vt:lpstr>
      <vt:lpstr>步入 </vt:lpstr>
      <vt:lpstr>野兽 </vt:lpstr>
      <vt:lpstr>聚焦 </vt:lpstr>
      <vt:lpstr>视野 </vt:lpstr>
      <vt:lpstr>从容 </vt:lpstr>
      <vt:lpstr>应对  </vt:lpstr>
      <vt:lpstr>综观 </vt:lpstr>
      <vt:lpstr>总经理 </vt:lpstr>
      <vt:lpstr>旅程 </vt:lpstr>
      <vt:lpstr>曲折 </vt:lpstr>
      <vt:lpstr>缺点 </vt:lpstr>
      <vt:lpstr>思维 </vt:lpstr>
      <vt:lpstr>行走 </vt:lpstr>
      <vt:lpstr>江湖 </vt:lpstr>
      <vt:lpstr>回头 </vt:lpstr>
      <vt:lpstr>实验 </vt:lpstr>
      <vt:lpstr>领悟 </vt:lpstr>
      <vt:lpstr>为人处世 </vt:lpstr>
      <vt:lpstr>更为 </vt:lpstr>
      <vt:lpstr>圆融 </vt:lpstr>
      <vt:lpstr>幽默 </vt:lpstr>
      <vt:lpstr>思考术 </vt:lpstr>
      <vt:lpstr>善(于) </vt:lpstr>
      <vt:lpstr> 台科大 </vt:lpstr>
      <vt:lpstr>卢希鹏 </vt:lpstr>
      <vt:lpstr>中经合集团 </vt:lpstr>
      <vt:lpstr>朱永光 </vt:lpstr>
      <vt:lpstr>评量 </vt:lpstr>
      <vt:lpstr>画上 </vt:lpstr>
      <vt:lpstr>等号 </vt:lpstr>
      <vt:lpstr>阅读 </vt:lpstr>
      <vt:lpstr>内化 </vt:lpstr>
      <vt:lpstr>混为一谈 </vt:lpstr>
      <vt:lpstr>出息 </vt:lpstr>
      <vt:lpstr>识字 </vt:lpstr>
      <vt:lpstr>先天 </vt:lpstr>
      <vt:lpstr>辨识 </vt:lpstr>
      <vt:lpstr>跳行 </vt:lpstr>
      <vt:lpstr>不损 </vt:lpstr>
      <vt:lpstr>伟大 </vt:lpstr>
      <vt:lpstr>神经 </vt:lpstr>
      <vt:lpstr>不碍 </vt:lpstr>
      <vt:lpstr>番 </vt:lpstr>
      <vt:lpstr>开窍 </vt:lpstr>
      <vt:lpstr>笨</vt:lpstr>
      <vt:lpstr>超越 </vt:lpstr>
      <vt:lpstr>本性 </vt:lpstr>
      <vt:lpstr>天赋 </vt:lpstr>
      <vt:lpstr>得以 </vt:lpstr>
      <vt:lpstr>执政 </vt:lpstr>
      <vt:lpstr>理念 </vt:lpstr>
      <vt:lpstr>有所 </vt:lpstr>
      <vt:lpstr>放诸四海皆准 </vt:lpstr>
      <vt:lpstr>学术 </vt:lpstr>
      <vt:lpstr>知其然 </vt:lpstr>
      <vt:lpstr>知其所以然 </vt:lpstr>
      <vt:lpstr>国民 </vt:lpstr>
      <vt:lpstr>区分 </vt:lpstr>
      <vt:lpstr>广 </vt:lpstr>
      <vt:lpstr>见闻 </vt:lpstr>
      <vt:lpstr>提取 </vt:lpstr>
      <vt:lpstr>预见 </vt:lpstr>
      <vt:lpstr>防范 </vt:lpstr>
      <vt:lpstr>未雨绸缪 </vt:lpstr>
      <vt:lpstr>促发 </vt:lpstr>
      <vt:lpstr>凡是 </vt:lpstr>
      <vt:lpstr>性命交关 </vt:lpstr>
      <vt:lpstr>模仿 </vt:lpstr>
      <vt:lpstr>机制 </vt:lpstr>
      <vt:lpstr>有样学样  </vt:lpstr>
      <vt:lpstr>孟母三迁 </vt:lpstr>
      <vt:lpstr>内隐 </vt:lpstr>
      <vt:lpstr>暴露 </vt:lpstr>
      <vt:lpstr>造影 </vt:lpstr>
      <vt:lpstr>精进 </vt:lpstr>
      <vt:lpstr>解开 </vt:lpstr>
      <vt:lpstr>基因 </vt:lpstr>
      <vt:lpstr>谜 </vt:lpstr>
      <vt:lpstr>受虐 </vt:lpstr>
      <vt:lpstr>调控 </vt:lpstr>
      <vt:lpstr>忧郁 </vt:lpstr>
      <vt:lpstr>掉以轻心</vt:lpstr>
      <vt:lpstr>起点</vt:lpstr>
      <vt:lpstr>题目</vt:lpstr>
      <vt:lpstr>二度空间</vt:lpstr>
      <vt:lpstr>区域</vt:lpstr>
      <vt:lpstr>促使</vt:lpstr>
      <vt:lpstr>连接</vt:lpstr>
      <vt:lpstr>动手 </vt:lpstr>
      <vt:lpstr>人生苦短 </vt:lpstr>
      <vt:lpstr>攻无不克 </vt:lpstr>
      <vt:lpstr>事无不成 </vt:lpstr>
      <vt:lpstr>失读症 </vt:lpstr>
      <vt:lpstr>李光耀 </vt:lpstr>
      <vt:lpstr>妥瑞氏症 </vt:lpstr>
      <vt:lpstr>镜像神经元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146</cp:revision>
  <dcterms:created xsi:type="dcterms:W3CDTF">2017-05-11T16:59:40Z</dcterms:created>
  <dcterms:modified xsi:type="dcterms:W3CDTF">2019-01-28T02:51:13Z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