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6"/>
  </p:notesMasterIdLst>
  <p:sldIdLst>
    <p:sldId id="256" r:id="rId2"/>
    <p:sldId id="371" r:id="rId3"/>
    <p:sldId id="372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376" r:id="rId28"/>
    <p:sldId id="377" r:id="rId29"/>
    <p:sldId id="378" r:id="rId30"/>
    <p:sldId id="379" r:id="rId31"/>
    <p:sldId id="380" r:id="rId32"/>
    <p:sldId id="381" r:id="rId33"/>
    <p:sldId id="382" r:id="rId34"/>
    <p:sldId id="383" r:id="rId35"/>
    <p:sldId id="404" r:id="rId36"/>
    <p:sldId id="280" r:id="rId37"/>
    <p:sldId id="281" r:id="rId38"/>
    <p:sldId id="308" r:id="rId39"/>
    <p:sldId id="309" r:id="rId40"/>
    <p:sldId id="310" r:id="rId41"/>
    <p:sldId id="311" r:id="rId42"/>
    <p:sldId id="312" r:id="rId43"/>
    <p:sldId id="313" r:id="rId44"/>
    <p:sldId id="314" r:id="rId45"/>
    <p:sldId id="315" r:id="rId46"/>
    <p:sldId id="318" r:id="rId47"/>
    <p:sldId id="316" r:id="rId48"/>
    <p:sldId id="317" r:id="rId49"/>
    <p:sldId id="319" r:id="rId50"/>
    <p:sldId id="320" r:id="rId51"/>
    <p:sldId id="321" r:id="rId52"/>
    <p:sldId id="322" r:id="rId53"/>
    <p:sldId id="323" r:id="rId54"/>
    <p:sldId id="324" r:id="rId55"/>
    <p:sldId id="325" r:id="rId56"/>
    <p:sldId id="326" r:id="rId57"/>
    <p:sldId id="327" r:id="rId58"/>
    <p:sldId id="328" r:id="rId59"/>
    <p:sldId id="329" r:id="rId60"/>
    <p:sldId id="330" r:id="rId61"/>
    <p:sldId id="390" r:id="rId62"/>
    <p:sldId id="391" r:id="rId63"/>
    <p:sldId id="392" r:id="rId64"/>
    <p:sldId id="393" r:id="rId65"/>
    <p:sldId id="394" r:id="rId66"/>
    <p:sldId id="395" r:id="rId67"/>
    <p:sldId id="396" r:id="rId68"/>
    <p:sldId id="403" r:id="rId69"/>
    <p:sldId id="398" r:id="rId70"/>
    <p:sldId id="405" r:id="rId71"/>
    <p:sldId id="406" r:id="rId72"/>
    <p:sldId id="407" r:id="rId73"/>
    <p:sldId id="408" r:id="rId74"/>
    <p:sldId id="409" r:id="rId75"/>
    <p:sldId id="410" r:id="rId76"/>
    <p:sldId id="411" r:id="rId77"/>
    <p:sldId id="412" r:id="rId78"/>
    <p:sldId id="413" r:id="rId79"/>
    <p:sldId id="414" r:id="rId80"/>
    <p:sldId id="415" r:id="rId81"/>
    <p:sldId id="416" r:id="rId82"/>
    <p:sldId id="417" r:id="rId83"/>
    <p:sldId id="418" r:id="rId84"/>
    <p:sldId id="367" r:id="rId85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0" y="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tableStyles" Target="tableStyles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2298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08225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62658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54112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276283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264099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80955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060405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136867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51344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29581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838534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576624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014637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73090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42893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836627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612524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18827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54373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269531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576166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543888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337247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766617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212375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7154709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1053663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499274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54479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1/28/2019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852724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2855546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6121951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7011052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809548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4425182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487485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451151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0054402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9817512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14275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1/28/2019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34375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0216420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5090375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882152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3010073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8073153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26064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6" name="Holder 2"/>
          <p:cNvSpPr>
            <a:spLocks noGrp="1"/>
          </p:cNvSpPr>
          <p:nvPr>
            <p:ph type="title"/>
          </p:nvPr>
        </p:nvSpPr>
        <p:spPr>
          <a:xfrm>
            <a:off x="914400" y="609600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54106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6211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5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7" name="object 2"/>
          <p:cNvSpPr txBox="1"/>
          <p:nvPr userDrawn="1"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endParaRPr sz="7200" dirty="0">
              <a:latin typeface="Times New Roman"/>
              <a:cs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664" r:id="rId6"/>
    <p:sldLayoutId id="2147483665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719" r:id="rId33"/>
    <p:sldLayoutId id="2147483720" r:id="rId34"/>
    <p:sldLayoutId id="2147483721" r:id="rId35"/>
    <p:sldLayoutId id="2147483722" r:id="rId36"/>
    <p:sldLayoutId id="2147483723" r:id="rId37"/>
    <p:sldLayoutId id="2147483724" r:id="rId38"/>
    <p:sldLayoutId id="2147483725" r:id="rId39"/>
    <p:sldLayoutId id="2147483726" r:id="rId40"/>
    <p:sldLayoutId id="2147483727" r:id="rId41"/>
    <p:sldLayoutId id="2147483728" r:id="rId42"/>
    <p:sldLayoutId id="2147483729" r:id="rId43"/>
    <p:sldLayoutId id="2147483730" r:id="rId44"/>
    <p:sldLayoutId id="2147483731" r:id="rId45"/>
    <p:sldLayoutId id="2147483732" r:id="rId46"/>
    <p:sldLayoutId id="2147483733" r:id="rId47"/>
    <p:sldLayoutId id="2147483734" r:id="rId48"/>
    <p:sldLayoutId id="2147483735" r:id="rId49"/>
    <p:sldLayoutId id="2147483736" r:id="rId50"/>
    <p:sldLayoutId id="2147483737" r:id="rId51"/>
    <p:sldLayoutId id="2147483738" r:id="rId52"/>
    <p:sldLayoutId id="2147483739" r:id="rId53"/>
    <p:sldLayoutId id="2147483740" r:id="rId54"/>
    <p:sldLayoutId id="2147483741" r:id="rId55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第五课</a:t>
            </a:r>
            <a:endParaRPr lang="zh-TW" altLang="en-US" sz="3000" dirty="0">
              <a:solidFill>
                <a:srgbClr val="31377D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endParaRPr lang="zh-TW" altLang="en-US"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国际语言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86000" y="1524000"/>
            <a:ext cx="6708808" cy="2983230"/>
          </a:xfrm>
        </p:spPr>
        <p:txBody>
          <a:bodyPr/>
          <a:lstStyle/>
          <a:p>
            <a:r>
              <a:rPr lang="zh-TW" altLang="zh-TW" dirty="0"/>
              <a:t>身陷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shēnxiàn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Vst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find oneself in (a bad situation)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95652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30392" y="106680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迷宫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441204"/>
            <a:ext cx="4876801" cy="4526280"/>
          </a:xfrm>
        </p:spPr>
        <p:txBody>
          <a:bodyPr/>
          <a:lstStyle/>
          <a:p>
            <a:r>
              <a:rPr lang="en-US" altLang="zh-TW" dirty="0" err="1"/>
              <a:t>mígōng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704344"/>
            <a:ext cx="7924800" cy="892175"/>
          </a:xfrm>
        </p:spPr>
        <p:txBody>
          <a:bodyPr/>
          <a:lstStyle/>
          <a:p>
            <a:r>
              <a:rPr lang="en-US" altLang="zh-TW" sz="2800" dirty="0" smtClean="0"/>
              <a:t>(</a:t>
            </a:r>
            <a:r>
              <a:rPr lang="en-US" altLang="zh-TW" sz="2800" dirty="0"/>
              <a:t>N</a:t>
            </a:r>
            <a:r>
              <a:rPr lang="en-US" altLang="zh-TW" sz="2800" dirty="0" smtClean="0"/>
              <a:t>)</a:t>
            </a:r>
            <a:r>
              <a:rPr lang="zh-TW" altLang="en-US" sz="2800" dirty="0" smtClean="0"/>
              <a:t> </a:t>
            </a:r>
            <a:r>
              <a:rPr lang="en-US" altLang="zh-TW" sz="2800" dirty="0"/>
              <a:t>maze</a:t>
            </a:r>
            <a:endParaRPr lang="zh-TW" altLang="zh-TW" sz="28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39672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81259" y="1371600"/>
            <a:ext cx="8461408" cy="2983230"/>
          </a:xfrm>
        </p:spPr>
        <p:txBody>
          <a:bodyPr/>
          <a:lstStyle/>
          <a:p>
            <a:r>
              <a:rPr lang="zh-TW" altLang="zh-TW" dirty="0"/>
              <a:t>文法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wénfǎ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grammar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04423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19359" y="1447800"/>
            <a:ext cx="8385208" cy="2983230"/>
          </a:xfrm>
        </p:spPr>
        <p:txBody>
          <a:bodyPr/>
          <a:lstStyle/>
          <a:p>
            <a:r>
              <a:rPr lang="zh-TW" altLang="zh-TW" dirty="0" smtClean="0"/>
              <a:t>浓重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199" y="3844173"/>
            <a:ext cx="6019801" cy="4526280"/>
          </a:xfrm>
        </p:spPr>
        <p:txBody>
          <a:bodyPr/>
          <a:lstStyle/>
          <a:p>
            <a:r>
              <a:rPr lang="en-US" altLang="zh-TW" dirty="0" err="1"/>
              <a:t>nóngzhòng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heavy, thick (e.g., accent, nasal sound)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217745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90800" y="1281043"/>
            <a:ext cx="8461408" cy="2983230"/>
          </a:xfrm>
        </p:spPr>
        <p:txBody>
          <a:bodyPr/>
          <a:lstStyle/>
          <a:p>
            <a:r>
              <a:rPr lang="zh-TW" altLang="zh-TW" dirty="0" smtClean="0"/>
              <a:t>回复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huífù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answer, to respond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659937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焦急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4403" y="38100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jiāojí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22300" y="5486400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 err="1"/>
              <a:t>anxiou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698391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7000" y="1306443"/>
            <a:ext cx="7394608" cy="2983230"/>
          </a:xfrm>
        </p:spPr>
        <p:txBody>
          <a:bodyPr/>
          <a:lstStyle/>
          <a:p>
            <a:r>
              <a:rPr lang="zh-TW" altLang="zh-TW" dirty="0"/>
              <a:t>催熟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100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cuīshóu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32424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accelerate the ripening, to ripen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13949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急忙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jímáng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26651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hurriedly, in a hurry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088037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临时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511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línshí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</a:t>
            </a:r>
            <a:r>
              <a:rPr lang="en-US" altLang="zh-TW" dirty="0" err="1" smtClean="0"/>
              <a:t>temporar</a:t>
            </a:r>
            <a:endParaRPr lang="en-US" altLang="zh-TW" dirty="0" smtClean="0"/>
          </a:p>
          <a:p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impromptu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205537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2937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口译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79795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kǒuyì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226685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(oral) </a:t>
            </a:r>
            <a:r>
              <a:rPr lang="en-US" altLang="zh-TW" dirty="0" smtClean="0"/>
              <a:t>interpretation</a:t>
            </a:r>
          </a:p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interpret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73035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7000" y="1283970"/>
            <a:ext cx="7851808" cy="2983230"/>
          </a:xfrm>
        </p:spPr>
        <p:txBody>
          <a:bodyPr/>
          <a:lstStyle/>
          <a:p>
            <a:r>
              <a:rPr lang="zh-TW" altLang="en-US" dirty="0" smtClean="0"/>
              <a:t>开阔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87700" y="3844173"/>
            <a:ext cx="5943600" cy="4526280"/>
          </a:xfrm>
        </p:spPr>
        <p:txBody>
          <a:bodyPr/>
          <a:lstStyle/>
          <a:p>
            <a:r>
              <a:rPr lang="en-US" altLang="zh-TW" dirty="0" err="1"/>
              <a:t>kāikuò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wide, expansive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154690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43200" y="1036382"/>
            <a:ext cx="9223408" cy="2983230"/>
          </a:xfrm>
        </p:spPr>
        <p:txBody>
          <a:bodyPr/>
          <a:lstStyle/>
          <a:p>
            <a:r>
              <a:rPr lang="zh-TW" altLang="zh-TW" sz="14900" dirty="0" smtClean="0"/>
              <a:t>达成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398086"/>
            <a:ext cx="8318500" cy="4526280"/>
          </a:xfrm>
        </p:spPr>
        <p:txBody>
          <a:bodyPr/>
          <a:lstStyle/>
          <a:p>
            <a:r>
              <a:rPr lang="en-US" altLang="zh-TW" sz="6600" dirty="0" err="1"/>
              <a:t>dáchéng</a:t>
            </a:r>
            <a:endParaRPr lang="zh-TW" altLang="en-US" sz="66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Vpt</a:t>
            </a:r>
            <a:r>
              <a:rPr lang="en-US" altLang="zh-TW" dirty="0" smtClean="0"/>
              <a:t>) </a:t>
            </a:r>
            <a:r>
              <a:rPr lang="en-US" altLang="zh-TW" dirty="0"/>
              <a:t>to realize, to reach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26010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道谢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dàoxiè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V-</a:t>
            </a:r>
            <a:r>
              <a:rPr lang="en-US" altLang="zh-TW" dirty="0" err="1"/>
              <a:t>sep</a:t>
            </a:r>
            <a:r>
              <a:rPr lang="en-US" altLang="zh-TW" dirty="0" smtClean="0"/>
              <a:t>) </a:t>
            </a:r>
            <a:r>
              <a:rPr lang="en-US" altLang="zh-TW" dirty="0"/>
              <a:t>to say thank to, to express appreciation 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043590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05100" y="1124784"/>
            <a:ext cx="8610600" cy="2983230"/>
          </a:xfrm>
        </p:spPr>
        <p:txBody>
          <a:bodyPr/>
          <a:lstStyle/>
          <a:p>
            <a:r>
              <a:rPr lang="zh-TW" altLang="zh-TW" dirty="0"/>
              <a:t>面前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miànqián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23900" y="5474652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in front of, before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30235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紊乱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32207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wènluàn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010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in a mess, in chaos, all mixed up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65821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69892" y="1268343"/>
            <a:ext cx="80804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错乱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657600"/>
            <a:ext cx="6477000" cy="4526280"/>
          </a:xfrm>
        </p:spPr>
        <p:txBody>
          <a:bodyPr/>
          <a:lstStyle/>
          <a:p>
            <a:r>
              <a:rPr lang="en-US" altLang="zh-TW" dirty="0" err="1"/>
              <a:t>cuòluàn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in disorder, in confusion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99636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人家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rénjiā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other people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993382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校长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63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xiàozhǎng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426651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principal (primary, secondary school), president (university)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450882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43200" y="1293743"/>
            <a:ext cx="8842408" cy="2983230"/>
          </a:xfrm>
        </p:spPr>
        <p:txBody>
          <a:bodyPr/>
          <a:lstStyle/>
          <a:p>
            <a:r>
              <a:rPr lang="zh-TW" altLang="zh-TW" dirty="0"/>
              <a:t>旅途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33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lǚtú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trip, travels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369676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93796" y="15240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劳累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láolèi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tired, tiring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828593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傲慢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àomàn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arrogant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5623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3696" y="1517263"/>
            <a:ext cx="8461408" cy="2983230"/>
          </a:xfrm>
        </p:spPr>
        <p:txBody>
          <a:bodyPr/>
          <a:lstStyle/>
          <a:p>
            <a:pPr algn="ctr"/>
            <a:r>
              <a:rPr lang="zh-TW" altLang="zh-TW" sz="14900" dirty="0" smtClean="0"/>
              <a:t>转动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zhuǎndòng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26685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revolve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537800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47891" y="1596886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皱眉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zhòuméi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V-</a:t>
            </a:r>
            <a:r>
              <a:rPr lang="en-US" altLang="zh-TW" dirty="0" err="1"/>
              <a:t>sep</a:t>
            </a:r>
            <a:r>
              <a:rPr lang="en-US" altLang="zh-TW" dirty="0" smtClean="0"/>
              <a:t>) </a:t>
            </a:r>
            <a:r>
              <a:rPr lang="en-US" altLang="zh-TW" dirty="0"/>
              <a:t>to wrinkle one's eyebrows, to frown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700990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281043"/>
            <a:ext cx="7772400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标识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90600" y="3581400"/>
            <a:ext cx="7162800" cy="4526280"/>
          </a:xfrm>
        </p:spPr>
        <p:txBody>
          <a:bodyPr/>
          <a:lstStyle/>
          <a:p>
            <a:pPr algn="ctr"/>
            <a:r>
              <a:rPr lang="en-US" altLang="zh-TW" dirty="0" err="1"/>
              <a:t>biāozhì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mark, logo, marking, sign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25350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95400" y="13064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国际观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guójìguān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global perspective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208545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3696" y="144780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一吐为快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19200" y="3657600"/>
            <a:ext cx="7010400" cy="4526280"/>
          </a:xfrm>
        </p:spPr>
        <p:txBody>
          <a:bodyPr/>
          <a:lstStyle/>
          <a:p>
            <a:pPr algn="ctr"/>
            <a:r>
              <a:rPr lang="en-US" altLang="zh-TW" dirty="0" err="1"/>
              <a:t>yìtǔ</a:t>
            </a:r>
            <a:r>
              <a:rPr lang="en-US" altLang="zh-TW" dirty="0"/>
              <a:t> </a:t>
            </a:r>
            <a:r>
              <a:rPr lang="en-US" altLang="zh-TW" dirty="0" err="1"/>
              <a:t>wéikuài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181600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spit it out, get something off your chest, here: speak without hesitation, speak your fill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15383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接轨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jiēguǐ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838200" y="547046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integrate with (another entity), to get in step with, (lit. connect rails)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1486898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身在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shēnzài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838200" y="547046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(of a person) located, to be (somewhere)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174246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柏林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886200" y="3581400"/>
            <a:ext cx="6172201" cy="4526280"/>
          </a:xfrm>
        </p:spPr>
        <p:txBody>
          <a:bodyPr/>
          <a:lstStyle/>
          <a:p>
            <a:r>
              <a:rPr lang="en-US" altLang="zh-TW" dirty="0" err="1"/>
              <a:t>Bólín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066800" y="5181600"/>
            <a:ext cx="6934200" cy="892175"/>
          </a:xfrm>
        </p:spPr>
        <p:txBody>
          <a:bodyPr/>
          <a:lstStyle/>
          <a:p>
            <a:r>
              <a:rPr lang="en-US" altLang="zh-TW" sz="2400" dirty="0"/>
              <a:t>Berlin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472087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1236" y="1227921"/>
            <a:ext cx="83090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土耳其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516947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Tǔěrqí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9540" y="5780087"/>
            <a:ext cx="7772400" cy="892175"/>
          </a:xfrm>
        </p:spPr>
        <p:txBody>
          <a:bodyPr/>
          <a:lstStyle/>
          <a:p>
            <a:r>
              <a:rPr lang="en-US" altLang="zh-TW" sz="2400" dirty="0"/>
              <a:t>Turkey</a:t>
            </a:r>
            <a:endParaRPr lang="zh-TW" altLang="en-US" sz="2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082929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43000" y="1281043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眼见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38499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yǎnjiàn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74652"/>
            <a:ext cx="7467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V) seeing that, to observe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101094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828800" y="1123717"/>
            <a:ext cx="9753600" cy="2983230"/>
          </a:xfrm>
        </p:spPr>
        <p:txBody>
          <a:bodyPr/>
          <a:lstStyle/>
          <a:p>
            <a:r>
              <a:rPr lang="zh-TW" altLang="zh-TW" sz="14900" dirty="0"/>
              <a:t>心急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581400"/>
            <a:ext cx="5943600" cy="4526280"/>
          </a:xfrm>
        </p:spPr>
        <p:txBody>
          <a:bodyPr/>
          <a:lstStyle/>
          <a:p>
            <a:r>
              <a:rPr lang="en-US" altLang="zh-TW" dirty="0" err="1"/>
              <a:t>xīnjí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anxious, agitated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48379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14600" y="1306443"/>
            <a:ext cx="6708808" cy="2983230"/>
          </a:xfrm>
        </p:spPr>
        <p:txBody>
          <a:bodyPr/>
          <a:lstStyle/>
          <a:p>
            <a:r>
              <a:rPr lang="zh-TW" altLang="zh-TW" dirty="0"/>
              <a:t>共通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gòngtōng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Vs-</a:t>
            </a:r>
            <a:r>
              <a:rPr lang="en-US" altLang="zh-TW" dirty="0" err="1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common, universal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0852243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浪潮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844173"/>
            <a:ext cx="6629400" cy="4526280"/>
          </a:xfrm>
        </p:spPr>
        <p:txBody>
          <a:bodyPr/>
          <a:lstStyle/>
          <a:p>
            <a:pPr algn="ctr"/>
            <a:r>
              <a:rPr lang="en-US" altLang="zh-TW" dirty="0" err="1"/>
              <a:t>làngcháo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61474" y="5426651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wave, trend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227829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00400" y="12683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pāo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toss, to throw, cast aside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9491164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淘汰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táotài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Vpt</a:t>
            </a:r>
            <a:r>
              <a:rPr lang="en-US" altLang="zh-TW" dirty="0" smtClean="0"/>
              <a:t>) </a:t>
            </a:r>
            <a:r>
              <a:rPr lang="en-US" altLang="zh-TW" dirty="0"/>
              <a:t>to eliminate (through competition), weed out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065141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7000" y="1268343"/>
            <a:ext cx="8461408" cy="2983230"/>
          </a:xfrm>
        </p:spPr>
        <p:txBody>
          <a:bodyPr/>
          <a:lstStyle/>
          <a:p>
            <a:r>
              <a:rPr lang="zh-TW" altLang="zh-TW" dirty="0"/>
              <a:t>督促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886200" y="3581400"/>
            <a:ext cx="5408597" cy="4526280"/>
          </a:xfrm>
        </p:spPr>
        <p:txBody>
          <a:bodyPr/>
          <a:lstStyle/>
          <a:p>
            <a:r>
              <a:rPr lang="en-US" altLang="zh-TW" dirty="0" err="1"/>
              <a:t>dūcù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supervise and urge, to urge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4469509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57559" y="1281043"/>
            <a:ext cx="6708808" cy="2983230"/>
          </a:xfrm>
        </p:spPr>
        <p:txBody>
          <a:bodyPr/>
          <a:lstStyle/>
          <a:p>
            <a:r>
              <a:rPr lang="zh-TW" altLang="zh-TW" dirty="0"/>
              <a:t>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886199" y="3962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bèi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memorize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1916762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848600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单字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19499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dānzì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vocabulary, word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225183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倍增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bèizēng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</a:t>
            </a:r>
            <a:r>
              <a:rPr lang="en-US" altLang="zh-TW" dirty="0" smtClean="0"/>
              <a:t>) </a:t>
            </a:r>
            <a:r>
              <a:rPr lang="en-US" altLang="zh-TW" dirty="0"/>
              <a:t>to increase or improve exponentially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6875019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7756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限于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638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xiànyú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Vst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limited 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5191152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辽阔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liáokuò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expansive, vast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618830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之外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zhīwài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other than, in addition to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0540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82692" y="12683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水果摊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98695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shuǐguǒtān</a:t>
            </a:r>
            <a:endParaRPr lang="zh-TW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fruit stand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0674141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62200" y="1524000"/>
            <a:ext cx="7712108" cy="2983230"/>
          </a:xfrm>
        </p:spPr>
        <p:txBody>
          <a:bodyPr/>
          <a:lstStyle/>
          <a:p>
            <a:r>
              <a:rPr lang="zh-TW" altLang="zh-TW" dirty="0"/>
              <a:t>境地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2800" y="3844173"/>
            <a:ext cx="6019800" cy="4526280"/>
          </a:xfrm>
        </p:spPr>
        <p:txBody>
          <a:bodyPr/>
          <a:lstStyle/>
          <a:p>
            <a:r>
              <a:rPr lang="en-US" altLang="zh-TW" dirty="0" err="1"/>
              <a:t>jìngdì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circumstances, situation, condition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00506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09792" y="1714283"/>
            <a:ext cx="6708808" cy="2983230"/>
          </a:xfrm>
        </p:spPr>
        <p:txBody>
          <a:bodyPr/>
          <a:lstStyle/>
          <a:p>
            <a:r>
              <a:rPr lang="zh-TW" altLang="zh-TW" dirty="0"/>
              <a:t>孤立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4114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gūlì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isolated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77411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赛事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sàishì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competition, match, race, games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712890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岛屿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4403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dǎoyǔ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island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6842498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四处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sìchù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everywhere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2470702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69992" y="15240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拼音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pīnyīn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N) Romanization, spelling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5884458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699408" cy="2983230"/>
          </a:xfrm>
        </p:spPr>
        <p:txBody>
          <a:bodyPr/>
          <a:lstStyle/>
          <a:p>
            <a:r>
              <a:rPr lang="zh-TW" altLang="zh-TW" dirty="0" smtClean="0"/>
              <a:t>错误百出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57400" y="3844173"/>
            <a:ext cx="5867400" cy="4526280"/>
          </a:xfrm>
        </p:spPr>
        <p:txBody>
          <a:bodyPr/>
          <a:lstStyle/>
          <a:p>
            <a:r>
              <a:rPr lang="en-US" altLang="zh-TW" dirty="0" err="1"/>
              <a:t>cuòwù</a:t>
            </a:r>
            <a:r>
              <a:rPr lang="en-US" altLang="zh-TW" dirty="0"/>
              <a:t> </a:t>
            </a:r>
            <a:r>
              <a:rPr lang="en-US" altLang="zh-TW" dirty="0" err="1"/>
              <a:t>bǎichū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riddled with mistakes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0805587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精良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jīngliáng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superior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1394455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22492" y="137160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前来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qiánlái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to come over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7628143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19400" y="1281043"/>
            <a:ext cx="8232808" cy="2983230"/>
          </a:xfrm>
        </p:spPr>
        <p:txBody>
          <a:bodyPr/>
          <a:lstStyle/>
          <a:p>
            <a:r>
              <a:rPr lang="zh-TW" altLang="zh-TW" dirty="0"/>
              <a:t>版本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8100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bǎnběn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799" y="5486400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version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9764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 smtClean="0"/>
              <a:t>瓜香果艳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581400"/>
            <a:ext cx="7010401" cy="4526280"/>
          </a:xfrm>
        </p:spPr>
        <p:txBody>
          <a:bodyPr/>
          <a:lstStyle/>
          <a:p>
            <a:r>
              <a:rPr lang="en-US" altLang="zh-TW" dirty="0" err="1"/>
              <a:t>guāxiāng</a:t>
            </a:r>
            <a:r>
              <a:rPr lang="en-US" altLang="zh-TW" dirty="0"/>
              <a:t> </a:t>
            </a:r>
            <a:r>
              <a:rPr lang="en-US" altLang="zh-TW" dirty="0" err="1"/>
              <a:t>guǒyàn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305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filled with the fragrances and beauty of various types of fruit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6278923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3900" y="1268343"/>
            <a:ext cx="8613808" cy="2983230"/>
          </a:xfrm>
        </p:spPr>
        <p:txBody>
          <a:bodyPr/>
          <a:lstStyle/>
          <a:p>
            <a:r>
              <a:rPr lang="zh-TW" altLang="zh-TW" dirty="0" smtClean="0"/>
              <a:t>源源不绝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76400" y="3844173"/>
            <a:ext cx="5943600" cy="4526280"/>
          </a:xfrm>
        </p:spPr>
        <p:txBody>
          <a:bodyPr/>
          <a:lstStyle/>
          <a:p>
            <a:r>
              <a:rPr lang="en-US" altLang="zh-TW" dirty="0" err="1"/>
              <a:t>yuányuán</a:t>
            </a:r>
            <a:r>
              <a:rPr lang="en-US" altLang="zh-TW" dirty="0"/>
              <a:t> </a:t>
            </a:r>
            <a:r>
              <a:rPr lang="en-US" altLang="zh-TW" dirty="0" err="1"/>
              <a:t>bùjué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in uninterrupted flow, in continuous stream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345756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4208" y="1622286"/>
            <a:ext cx="95282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访客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962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fǎngkè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visitor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6910569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人文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rénwén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cultural, (below) the humanities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614653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400" y="1283970"/>
            <a:ext cx="8994808" cy="2983230"/>
          </a:xfrm>
        </p:spPr>
        <p:txBody>
          <a:bodyPr/>
          <a:lstStyle/>
          <a:p>
            <a:pPr algn="ctr"/>
            <a:r>
              <a:rPr lang="zh-TW" altLang="zh-TW" sz="14900" dirty="0" smtClean="0"/>
              <a:t>景观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15741" y="3398086"/>
            <a:ext cx="7848600" cy="4526280"/>
          </a:xfrm>
        </p:spPr>
        <p:txBody>
          <a:bodyPr/>
          <a:lstStyle/>
          <a:p>
            <a:pPr algn="ctr"/>
            <a:r>
              <a:rPr lang="en-US" altLang="zh-TW" dirty="0" err="1"/>
              <a:t>jǐngguān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78541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view, landscape, scenery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0806039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283970"/>
            <a:ext cx="86900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底蕴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dǐyùn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foundation, background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6579803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828800" y="1622286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深厚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30591" y="4114800"/>
            <a:ext cx="5413409" cy="4526280"/>
          </a:xfrm>
        </p:spPr>
        <p:txBody>
          <a:bodyPr/>
          <a:lstStyle/>
          <a:p>
            <a:r>
              <a:rPr lang="en-US" altLang="zh-TW" dirty="0" err="1"/>
              <a:t>shēnhòu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deep, solid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2932080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56705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步调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bùdiào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96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pace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8921609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家传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jiāchuán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Vs-</a:t>
            </a:r>
            <a:r>
              <a:rPr lang="en-US" altLang="zh-TW" dirty="0" err="1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traditional, local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5449470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勤读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4403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qíndú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diligently study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8967177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 smtClean="0"/>
              <a:t>书籍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576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shūjí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books, reading material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68965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14600" y="1435666"/>
            <a:ext cx="8004208" cy="2983230"/>
          </a:xfrm>
        </p:spPr>
        <p:txBody>
          <a:bodyPr/>
          <a:lstStyle/>
          <a:p>
            <a:r>
              <a:rPr lang="zh-TW" altLang="zh-TW" dirty="0"/>
              <a:t>常客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199" y="3733800"/>
            <a:ext cx="6400801" cy="4526280"/>
          </a:xfrm>
        </p:spPr>
        <p:txBody>
          <a:bodyPr/>
          <a:lstStyle/>
          <a:p>
            <a:r>
              <a:rPr lang="en-US" altLang="zh-TW" dirty="0" err="1"/>
              <a:t>chángkè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98452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regular customer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4839260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 smtClean="0"/>
              <a:t>知晓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733800"/>
            <a:ext cx="7239000" cy="4526280"/>
          </a:xfrm>
        </p:spPr>
        <p:txBody>
          <a:bodyPr/>
          <a:lstStyle/>
          <a:p>
            <a:r>
              <a:rPr lang="en-US" altLang="zh-TW" dirty="0" err="1"/>
              <a:t>zhīxiǎo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familiar </a:t>
            </a:r>
            <a:r>
              <a:rPr lang="en-US" altLang="zh-TW" dirty="0"/>
              <a:t>with, proficient in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9682822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 smtClean="0"/>
              <a:t>勤奋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28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qínfèn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diligently and conscientiously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9581560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 smtClean="0"/>
              <a:t>驾驭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576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jiàyù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master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3061213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 smtClean="0"/>
              <a:t>重点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733800"/>
            <a:ext cx="7239000" cy="4526280"/>
          </a:xfrm>
        </p:spPr>
        <p:txBody>
          <a:bodyPr/>
          <a:lstStyle/>
          <a:p>
            <a:r>
              <a:rPr lang="en-US" altLang="zh-TW" dirty="0" err="1"/>
              <a:t>zhòngdiǎn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main point, key point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5723158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 smtClean="0"/>
              <a:t>磨损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004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mósǔn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</a:t>
            </a:r>
            <a:r>
              <a:rPr lang="en-US" altLang="zh-TW" dirty="0" smtClean="0"/>
              <a:t>) </a:t>
            </a:r>
            <a:r>
              <a:rPr lang="en-US" altLang="zh-TW" dirty="0"/>
              <a:t>to wear away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4605485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 smtClean="0"/>
              <a:t>搅碎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jiǎosuì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grind, to shred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6979371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翻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0386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fān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flip through, to turn (the pages of), crack a book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4258496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字典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28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zìdiǎn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dictionary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5227181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 smtClean="0"/>
              <a:t>脑子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576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nǎozi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brain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0677023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 smtClean="0"/>
              <a:t>区块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6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qūkuài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area, block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57712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283970"/>
            <a:ext cx="8766208" cy="2983230"/>
          </a:xfrm>
        </p:spPr>
        <p:txBody>
          <a:bodyPr/>
          <a:lstStyle/>
          <a:p>
            <a:pPr algn="ctr"/>
            <a:r>
              <a:rPr lang="zh-TW" altLang="zh-TW" dirty="0"/>
              <a:t>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960795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chèng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weigh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773131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自大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576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zìdà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arrogant, conceited, swelled-head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4454675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 smtClean="0"/>
              <a:t>独白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576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dúbái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monologue, soliloquy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6041392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上演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shàngyǎn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perform, to put on (a performance)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05005705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 smtClean="0"/>
              <a:t>戏码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576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xìmǎ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play, drama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4002453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283970"/>
            <a:ext cx="8690008" cy="2983230"/>
          </a:xfrm>
        </p:spPr>
        <p:txBody>
          <a:bodyPr/>
          <a:lstStyle/>
          <a:p>
            <a:pPr algn="ctr"/>
            <a:r>
              <a:rPr lang="zh-TW" altLang="zh-TW" sz="10300" dirty="0"/>
              <a:t>捷克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143000" y="3124200"/>
            <a:ext cx="7772400" cy="4526280"/>
          </a:xfrm>
        </p:spPr>
        <p:txBody>
          <a:bodyPr/>
          <a:lstStyle/>
          <a:p>
            <a:pPr algn="ctr"/>
            <a:r>
              <a:rPr lang="en-US" altLang="zh-TW" dirty="0" err="1"/>
              <a:t>Jiékè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512752"/>
            <a:ext cx="7924800" cy="892175"/>
          </a:xfrm>
        </p:spPr>
        <p:txBody>
          <a:bodyPr/>
          <a:lstStyle/>
          <a:p>
            <a:r>
              <a:rPr lang="en-US" altLang="zh-TW" sz="2800" dirty="0"/>
              <a:t>the Czech Republic</a:t>
            </a:r>
            <a:endParaRPr lang="zh-TW" altLang="en-US" sz="28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148387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68343"/>
            <a:ext cx="8127999" cy="2983230"/>
          </a:xfrm>
        </p:spPr>
        <p:txBody>
          <a:bodyPr/>
          <a:lstStyle/>
          <a:p>
            <a:r>
              <a:rPr lang="zh-TW" altLang="zh-TW" dirty="0" smtClean="0"/>
              <a:t>手摆脚动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447800" y="3581400"/>
            <a:ext cx="6357938" cy="4526280"/>
          </a:xfrm>
        </p:spPr>
        <p:txBody>
          <a:bodyPr/>
          <a:lstStyle/>
          <a:p>
            <a:r>
              <a:rPr lang="en-US" altLang="zh-TW" dirty="0" err="1"/>
              <a:t>shǒubǎi</a:t>
            </a:r>
            <a:r>
              <a:rPr lang="en-US" altLang="zh-TW" dirty="0"/>
              <a:t> </a:t>
            </a:r>
            <a:r>
              <a:rPr lang="en-US" altLang="zh-TW" dirty="0" err="1"/>
              <a:t>jiǎodòng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382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to gesticulate, talk with your hands (and feet)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29824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744</TotalTime>
  <Words>970</Words>
  <Application>Microsoft Office PowerPoint</Application>
  <PresentationFormat>如螢幕大小 (4:3)</PresentationFormat>
  <Paragraphs>338</Paragraphs>
  <Slides>84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84</vt:i4>
      </vt:variant>
    </vt:vector>
  </HeadingPairs>
  <TitlesOfParts>
    <vt:vector size="90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开阔</vt:lpstr>
      <vt:lpstr>转动</vt:lpstr>
      <vt:lpstr>共通</vt:lpstr>
      <vt:lpstr>水果摊</vt:lpstr>
      <vt:lpstr>瓜香果艳</vt:lpstr>
      <vt:lpstr>常客</vt:lpstr>
      <vt:lpstr>秤</vt:lpstr>
      <vt:lpstr>手摆脚动</vt:lpstr>
      <vt:lpstr>身陷</vt:lpstr>
      <vt:lpstr>迷宫</vt:lpstr>
      <vt:lpstr>文法</vt:lpstr>
      <vt:lpstr>浓重</vt:lpstr>
      <vt:lpstr>回复</vt:lpstr>
      <vt:lpstr>焦急</vt:lpstr>
      <vt:lpstr>催熟</vt:lpstr>
      <vt:lpstr>急忙</vt:lpstr>
      <vt:lpstr>临时</vt:lpstr>
      <vt:lpstr>口译</vt:lpstr>
      <vt:lpstr>达成</vt:lpstr>
      <vt:lpstr>道谢</vt:lpstr>
      <vt:lpstr>面前</vt:lpstr>
      <vt:lpstr>紊乱</vt:lpstr>
      <vt:lpstr>错乱</vt:lpstr>
      <vt:lpstr>人家</vt:lpstr>
      <vt:lpstr>校长</vt:lpstr>
      <vt:lpstr>旅途</vt:lpstr>
      <vt:lpstr>劳累</vt:lpstr>
      <vt:lpstr>傲慢</vt:lpstr>
      <vt:lpstr>皱眉</vt:lpstr>
      <vt:lpstr>标识</vt:lpstr>
      <vt:lpstr>国际观</vt:lpstr>
      <vt:lpstr>一吐为快</vt:lpstr>
      <vt:lpstr>接轨</vt:lpstr>
      <vt:lpstr>身在</vt:lpstr>
      <vt:lpstr>柏林</vt:lpstr>
      <vt:lpstr>土耳其</vt:lpstr>
      <vt:lpstr>眼见</vt:lpstr>
      <vt:lpstr>心急</vt:lpstr>
      <vt:lpstr>浪潮</vt:lpstr>
      <vt:lpstr>抛</vt:lpstr>
      <vt:lpstr>淘汰</vt:lpstr>
      <vt:lpstr>督促</vt:lpstr>
      <vt:lpstr>背</vt:lpstr>
      <vt:lpstr>单字</vt:lpstr>
      <vt:lpstr>倍增</vt:lpstr>
      <vt:lpstr>限于</vt:lpstr>
      <vt:lpstr>辽阔</vt:lpstr>
      <vt:lpstr>之外</vt:lpstr>
      <vt:lpstr>境地</vt:lpstr>
      <vt:lpstr>孤立</vt:lpstr>
      <vt:lpstr>赛事</vt:lpstr>
      <vt:lpstr>岛屿</vt:lpstr>
      <vt:lpstr>四处</vt:lpstr>
      <vt:lpstr>拼音</vt:lpstr>
      <vt:lpstr>错误百出</vt:lpstr>
      <vt:lpstr>精良</vt:lpstr>
      <vt:lpstr>前来</vt:lpstr>
      <vt:lpstr>版本</vt:lpstr>
      <vt:lpstr>源源不绝</vt:lpstr>
      <vt:lpstr>访客</vt:lpstr>
      <vt:lpstr>人文</vt:lpstr>
      <vt:lpstr>景观</vt:lpstr>
      <vt:lpstr>底蕴</vt:lpstr>
      <vt:lpstr>深厚</vt:lpstr>
      <vt:lpstr>步调</vt:lpstr>
      <vt:lpstr>家传</vt:lpstr>
      <vt:lpstr>勤读</vt:lpstr>
      <vt:lpstr>书籍</vt:lpstr>
      <vt:lpstr>知晓</vt:lpstr>
      <vt:lpstr>勤奋</vt:lpstr>
      <vt:lpstr>驾驭</vt:lpstr>
      <vt:lpstr>重点</vt:lpstr>
      <vt:lpstr>磨损</vt:lpstr>
      <vt:lpstr>搅碎</vt:lpstr>
      <vt:lpstr>翻</vt:lpstr>
      <vt:lpstr>字典</vt:lpstr>
      <vt:lpstr>脑子</vt:lpstr>
      <vt:lpstr>区块</vt:lpstr>
      <vt:lpstr>自大</vt:lpstr>
      <vt:lpstr>独白</vt:lpstr>
      <vt:lpstr>上演</vt:lpstr>
      <vt:lpstr>戏码</vt:lpstr>
      <vt:lpstr>捷克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71</cp:revision>
  <dcterms:created xsi:type="dcterms:W3CDTF">2017-05-11T16:59:40Z</dcterms:created>
  <dcterms:modified xsi:type="dcterms:W3CDTF">2019-01-28T02:49:56Z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