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67" r:id="rId62"/>
    <p:sldId id="368" r:id="rId63"/>
    <p:sldId id="369" r:id="rId64"/>
    <p:sldId id="370" r:id="rId6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5281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694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823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8597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5634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9315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205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6836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8345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88778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58886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719" r:id="rId36"/>
    <p:sldLayoutId id="2147483720" r:id="rId37"/>
    <p:sldLayoutId id="2147483721" r:id="rId38"/>
    <p:sldLayoutId id="2147483722" r:id="rId39"/>
    <p:sldLayoutId id="2147483723" r:id="rId40"/>
    <p:sldLayoutId id="2147483724" r:id="rId41"/>
    <p:sldLayoutId id="2147483725" r:id="rId42"/>
    <p:sldLayoutId id="2147483726" r:id="rId43"/>
    <p:sldLayoutId id="2147483727" r:id="rId44"/>
    <p:sldLayoutId id="2147483728" r:id="rId45"/>
    <p:sldLayoutId id="2147483729" r:id="rId46"/>
    <p:sldLayoutId id="2147483730" r:id="rId47"/>
    <p:sldLayoutId id="2147483731" r:id="rId48"/>
    <p:sldLayoutId id="2147483732" r:id="rId49"/>
    <p:sldLayoutId id="2147483733" r:id="rId50"/>
    <p:sldLayoutId id="2147483734" r:id="rId51"/>
    <p:sldLayoutId id="2147483735" r:id="rId52"/>
    <p:sldLayoutId id="2147483736" r:id="rId53"/>
    <p:sldLayoutId id="2147483737" r:id="rId54"/>
    <p:sldLayoutId id="2147483738" r:id="rId55"/>
    <p:sldLayoutId id="2147483739" r:id="rId56"/>
    <p:sldLayoutId id="2147483740" r:id="rId57"/>
    <p:sldLayoutId id="2147483741" r:id="rId58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第一课</a:t>
            </a: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职校教育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放眼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looking to, looking toward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出版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chūbǎn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publish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总要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zǒngy</a:t>
            </a:r>
            <a:r>
              <a:rPr lang="zh-TW" altLang="zh-TW" dirty="0"/>
              <a:t>à</a:t>
            </a:r>
            <a:r>
              <a:rPr lang="en-US" altLang="zh-TW" dirty="0"/>
              <a:t>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(Vaux)</a:t>
            </a:r>
            <a:r>
              <a:rPr lang="en-US" altLang="zh-TW" dirty="0"/>
              <a:t>to have 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3970"/>
            <a:ext cx="8004208" cy="2983230"/>
          </a:xfrm>
        </p:spPr>
        <p:txBody>
          <a:bodyPr/>
          <a:lstStyle/>
          <a:p>
            <a:r>
              <a:rPr lang="zh-TW" altLang="zh-TW" dirty="0" smtClean="0"/>
              <a:t>严阵以待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399" y="3581400"/>
            <a:ext cx="6400801" cy="4526280"/>
          </a:xfrm>
        </p:spPr>
        <p:txBody>
          <a:bodyPr/>
          <a:lstStyle/>
          <a:p>
            <a:r>
              <a:rPr lang="en-US" altLang="zh-TW" dirty="0" err="1"/>
              <a:t>yánzhèn</a:t>
            </a:r>
            <a:r>
              <a:rPr lang="en-US" altLang="zh-TW" dirty="0"/>
              <a:t> </a:t>
            </a:r>
            <a:r>
              <a:rPr lang="en-US" altLang="zh-TW" dirty="0" err="1"/>
              <a:t>yǐdài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be ready for, be standing by, lit. wait in full battle array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直言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zhíyán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speak bluntly, to state outright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fēnxī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analyze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身为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as, in the capacity 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文凭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wénpíng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diploma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一技在身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yíjì</a:t>
            </a:r>
            <a:r>
              <a:rPr lang="en-US" altLang="zh-TW" dirty="0"/>
              <a:t> </a:t>
            </a:r>
            <a:r>
              <a:rPr lang="en-US" altLang="zh-TW" dirty="0" err="1"/>
              <a:t>zàishēn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to have a skill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点出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diǎnchū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point out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511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职校</a:t>
            </a:r>
            <a:endParaRPr lang="en-US" altLang="zh-TW" sz="14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zhíxiào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speakingvocational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6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比比皆是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bìbì</a:t>
            </a:r>
            <a:r>
              <a:rPr lang="en-US" altLang="zh-TW" dirty="0"/>
              <a:t> </a:t>
            </a:r>
            <a:r>
              <a:rPr lang="en-US" altLang="zh-TW" dirty="0" err="1"/>
              <a:t>jiēshì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be ubiquitous, everywhere, very common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理论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lǐlùn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theory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7394608" cy="2983230"/>
          </a:xfrm>
        </p:spPr>
        <p:txBody>
          <a:bodyPr/>
          <a:lstStyle/>
          <a:p>
            <a:r>
              <a:rPr lang="zh-TW" altLang="zh-TW" dirty="0" smtClean="0"/>
              <a:t>制造业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zhìzàoyè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manufacturing industry </a:t>
            </a:r>
            <a:r>
              <a:rPr lang="en-US" altLang="zh-TW" dirty="0" smtClean="0"/>
              <a:t>(</a:t>
            </a:r>
            <a:r>
              <a:rPr lang="zh-TW" altLang="en-US" dirty="0" smtClean="0"/>
              <a:t>制造</a:t>
            </a:r>
            <a:r>
              <a:rPr lang="en-US" altLang="zh-TW" dirty="0" smtClean="0"/>
              <a:t>, </a:t>
            </a:r>
            <a:r>
              <a:rPr lang="en-US" altLang="zh-TW" dirty="0" err="1"/>
              <a:t>zhìzào</a:t>
            </a:r>
            <a:r>
              <a:rPr lang="en-US" altLang="zh-TW" dirty="0"/>
              <a:t>, V, manufacturing; </a:t>
            </a:r>
            <a:r>
              <a:rPr lang="en-US" altLang="zh-TW" dirty="0" smtClean="0"/>
              <a:t>-</a:t>
            </a:r>
            <a:r>
              <a:rPr lang="zh-TW" altLang="en-US" dirty="0" smtClean="0"/>
              <a:t>业</a:t>
            </a:r>
            <a:r>
              <a:rPr lang="en-US" altLang="zh-TW" dirty="0" smtClean="0"/>
              <a:t>, </a:t>
            </a:r>
            <a:r>
              <a:rPr lang="en-US" altLang="zh-TW" dirty="0"/>
              <a:t>-</a:t>
            </a:r>
            <a:r>
              <a:rPr lang="en-US" altLang="zh-TW" dirty="0" err="1"/>
              <a:t>yè</a:t>
            </a:r>
            <a:r>
              <a:rPr lang="en-US" altLang="zh-TW" dirty="0"/>
              <a:t>, N, industry)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上工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shànggōng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start work, to work independently without supervision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关键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the key to, key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en-US" altLang="zh-TW" dirty="0" err="1"/>
              <a:t>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case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9223408" cy="2983230"/>
          </a:xfrm>
        </p:spPr>
        <p:txBody>
          <a:bodyPr/>
          <a:lstStyle/>
          <a:p>
            <a:r>
              <a:rPr lang="zh-TW" altLang="zh-TW" sz="10300" dirty="0" smtClean="0"/>
              <a:t>中、小型企业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4500" y="31242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zhōng</a:t>
            </a:r>
            <a:r>
              <a:rPr lang="en-US" altLang="zh-TW" sz="6600" dirty="0"/>
              <a:t>, </a:t>
            </a:r>
            <a:r>
              <a:rPr lang="en-US" altLang="zh-TW" sz="6600" dirty="0" err="1"/>
              <a:t>xiǎo</a:t>
            </a:r>
            <a:r>
              <a:rPr lang="en-US" altLang="zh-TW" sz="6600" dirty="0"/>
              <a:t> </a:t>
            </a:r>
            <a:r>
              <a:rPr lang="en-US" altLang="zh-TW" sz="6600" dirty="0" err="1"/>
              <a:t>xíng</a:t>
            </a:r>
            <a:r>
              <a:rPr lang="en-US" altLang="zh-TW" sz="6600" dirty="0"/>
              <a:t> </a:t>
            </a:r>
            <a:r>
              <a:rPr lang="en-US" altLang="zh-TW" sz="6600" dirty="0" err="1"/>
              <a:t>qìyè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small </a:t>
            </a:r>
            <a:r>
              <a:rPr lang="en-US" altLang="zh-TW" dirty="0"/>
              <a:t>and medium-sized enterprises (SMEs)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投入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tóurù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invest, to throw oneself into, carried away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研发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yánfā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research and develop, research and development, R&amp;D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聘请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pìnqǐng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hire, to employ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jìzhí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technical and vocational career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1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技职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30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高阶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high level, advanced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réncái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talent, people with specialized skills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升级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shēngjí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upgrade, to advance, to promote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瑞士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Ruìshì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Switzerland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r>
              <a:rPr lang="zh-TW" altLang="zh-TW" sz="10300" dirty="0"/>
              <a:t>洛</a:t>
            </a:r>
            <a:r>
              <a:rPr lang="zh-TW" altLang="zh-TW" sz="10300" dirty="0" smtClean="0"/>
              <a:t>桑管理学院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0244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Luòsāng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guǎnlǐ</a:t>
            </a:r>
            <a:r>
              <a:rPr lang="en-US" altLang="zh-TW" sz="6000" dirty="0"/>
              <a:t> </a:t>
            </a:r>
            <a:r>
              <a:rPr lang="en-US" altLang="zh-TW" sz="6000" dirty="0" err="1"/>
              <a:t>xuéyuàn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Lausanne Institute (for Management Development)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葛瑞里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Gěruìlǐ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err="1"/>
              <a:t>Garelli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637557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奥地利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Àodìlì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Austria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86578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瑞典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Ruìdiǎn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Sweden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45080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提到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mention, to bring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chéngxiào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results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772" y="3593371"/>
            <a:ext cx="838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zhīchù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latin typeface="Times New Roman"/>
                <a:cs typeface="Times New Roman"/>
              </a:rPr>
              <a:t>Ph</a:t>
            </a:r>
            <a:r>
              <a:rPr lang="en-US" altLang="zh-TW" sz="3200" dirty="0">
                <a:latin typeface="Times New Roman"/>
                <a:cs typeface="Times New Roman"/>
              </a:rPr>
              <a:t>) </a:t>
            </a:r>
            <a:r>
              <a:rPr lang="en-US" altLang="zh-TW" sz="3200" dirty="0" smtClean="0">
                <a:latin typeface="Times New Roman"/>
                <a:cs typeface="Times New Roman"/>
              </a:rPr>
              <a:t>where </a:t>
            </a:r>
            <a:r>
              <a:rPr lang="en-US" altLang="zh-TW" sz="3200" dirty="0">
                <a:latin typeface="Times New Roman"/>
                <a:cs typeface="Times New Roman"/>
              </a:rPr>
              <a:t>it has been successful, achievement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97247" y="1287836"/>
            <a:ext cx="915635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成功之处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64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the more… (the more)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年度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niándù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year, annual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评比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píngbǐ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rating, ranking, assessment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品牌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pǐnpái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brand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新兴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xīnxīng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emerging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经济体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jīngjìtǐ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economic entity, economy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进修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jìnxiū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pursue further studies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逐年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zhúnián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 a yearly basis, yearly, by the year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公投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gōngtóu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(Vi/N) </a:t>
            </a:r>
            <a:r>
              <a:rPr lang="en-US" altLang="zh-TW" dirty="0"/>
              <a:t>to cast ballots on a referendum; referendum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转向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11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zhuǎnxiàng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shift, change directions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729081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gāoděng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advanced, higher (education)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高等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46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自限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zìxiàn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limit oneself to, confine oneself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当初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dāngchū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at first, initially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迫使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pòshǐ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force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outward, external, foreign, to the outside (formal)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highly, to a great extent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仰赖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yǎnglài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rely on, to depend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衰败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shuāibài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to decline, deteriorate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保有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bǎoyǒu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retain, to maintain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创新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chuàngxīn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innovate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低价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qīngxiāo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</a:t>
            </a:r>
            <a:r>
              <a:rPr lang="zh-TW" altLang="en-US" dirty="0" smtClean="0"/>
              <a:t> </a:t>
            </a:r>
            <a:r>
              <a:rPr lang="en-US" altLang="zh-TW" dirty="0"/>
              <a:t>to dump (products)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jǐnmì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tight, close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1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紧密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99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消灭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xiāomiè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be eliminated, displaced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 smtClean="0"/>
              <a:t>俄国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Éguó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Russia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3600" y="902196"/>
            <a:ext cx="8309008" cy="2983230"/>
          </a:xfrm>
        </p:spPr>
        <p:txBody>
          <a:bodyPr/>
          <a:lstStyle/>
          <a:p>
            <a:r>
              <a:rPr lang="zh-TW" altLang="zh-TW" sz="15400" dirty="0"/>
              <a:t>巴西</a:t>
            </a:r>
            <a:endParaRPr lang="zh-TW" altLang="en-US" sz="15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Bāxī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Brazil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非洲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Fēizhōu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Africa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51599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4476" y="1143000"/>
            <a:ext cx="8444723" cy="2983230"/>
          </a:xfrm>
        </p:spPr>
        <p:txBody>
          <a:bodyPr/>
          <a:lstStyle/>
          <a:p>
            <a:r>
              <a:rPr lang="zh-TW" altLang="zh-TW" dirty="0"/>
              <a:t>拉丁美洲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657600"/>
            <a:ext cx="6934201" cy="4526280"/>
          </a:xfrm>
        </p:spPr>
        <p:txBody>
          <a:bodyPr/>
          <a:lstStyle/>
          <a:p>
            <a:r>
              <a:rPr lang="en-US" altLang="zh-TW" dirty="0" err="1"/>
              <a:t>Lādīng</a:t>
            </a:r>
            <a:r>
              <a:rPr lang="en-US" altLang="zh-TW" dirty="0"/>
              <a:t> </a:t>
            </a:r>
            <a:r>
              <a:rPr lang="en-US" altLang="zh-TW" dirty="0" err="1"/>
              <a:t>Měizhōu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Latin America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专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5353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liánjié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(N/V) linking; to link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连结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83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zhēngxiāng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eagerly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争相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06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diǎnfàn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paragon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model, example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典范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226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770</Words>
  <Application>Microsoft Office PowerPoint</Application>
  <PresentationFormat>如螢幕大小 (4:3)</PresentationFormat>
  <Paragraphs>256</Paragraphs>
  <Slides>64</Slides>
  <Notes>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64</vt:i4>
      </vt:variant>
    </vt:vector>
  </HeadingPairs>
  <TitlesOfParts>
    <vt:vector size="7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放眼</vt:lpstr>
      <vt:lpstr>出版</vt:lpstr>
      <vt:lpstr>总要</vt:lpstr>
      <vt:lpstr>严阵以待</vt:lpstr>
      <vt:lpstr>直言</vt:lpstr>
      <vt:lpstr>分析</vt:lpstr>
      <vt:lpstr>身为</vt:lpstr>
      <vt:lpstr>文凭</vt:lpstr>
      <vt:lpstr>一技在身</vt:lpstr>
      <vt:lpstr>点出</vt:lpstr>
      <vt:lpstr>比比皆是</vt:lpstr>
      <vt:lpstr>理论</vt:lpstr>
      <vt:lpstr>制造业</vt:lpstr>
      <vt:lpstr>上工</vt:lpstr>
      <vt:lpstr>关键</vt:lpstr>
      <vt:lpstr>案</vt:lpstr>
      <vt:lpstr>中、小型企业</vt:lpstr>
      <vt:lpstr>投入</vt:lpstr>
      <vt:lpstr>研发</vt:lpstr>
      <vt:lpstr>聘请</vt:lpstr>
      <vt:lpstr>高阶</vt:lpstr>
      <vt:lpstr>人才</vt:lpstr>
      <vt:lpstr>升级</vt:lpstr>
      <vt:lpstr>瑞士</vt:lpstr>
      <vt:lpstr>洛桑管理学院</vt:lpstr>
      <vt:lpstr>葛瑞里</vt:lpstr>
      <vt:lpstr>奥地利</vt:lpstr>
      <vt:lpstr>瑞典</vt:lpstr>
      <vt:lpstr>提到</vt:lpstr>
      <vt:lpstr>成效</vt:lpstr>
      <vt:lpstr>愈</vt:lpstr>
      <vt:lpstr>年度</vt:lpstr>
      <vt:lpstr>评比</vt:lpstr>
      <vt:lpstr>品牌</vt:lpstr>
      <vt:lpstr>新兴</vt:lpstr>
      <vt:lpstr>经济体</vt:lpstr>
      <vt:lpstr>进修</vt:lpstr>
      <vt:lpstr>逐年</vt:lpstr>
      <vt:lpstr>公投</vt:lpstr>
      <vt:lpstr>转向</vt:lpstr>
      <vt:lpstr>自限</vt:lpstr>
      <vt:lpstr>当初</vt:lpstr>
      <vt:lpstr>迫使</vt:lpstr>
      <vt:lpstr>外</vt:lpstr>
      <vt:lpstr>高度</vt:lpstr>
      <vt:lpstr>仰赖</vt:lpstr>
      <vt:lpstr>衰败</vt:lpstr>
      <vt:lpstr>保有</vt:lpstr>
      <vt:lpstr>创新</vt:lpstr>
      <vt:lpstr>低价</vt:lpstr>
      <vt:lpstr>消灭</vt:lpstr>
      <vt:lpstr>俄国</vt:lpstr>
      <vt:lpstr>巴西</vt:lpstr>
      <vt:lpstr>非洲</vt:lpstr>
      <vt:lpstr>拉丁美洲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36</cp:revision>
  <dcterms:created xsi:type="dcterms:W3CDTF">2017-05-11T16:59:40Z</dcterms:created>
  <dcterms:modified xsi:type="dcterms:W3CDTF">2019-01-28T02:47:58Z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