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4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33" r:id="rId9"/>
    <p:sldId id="429" r:id="rId10"/>
    <p:sldId id="430" r:id="rId11"/>
    <p:sldId id="431" r:id="rId12"/>
    <p:sldId id="432" r:id="rId13"/>
    <p:sldId id="434" r:id="rId14"/>
    <p:sldId id="257" r:id="rId15"/>
    <p:sldId id="258" r:id="rId16"/>
    <p:sldId id="259" r:id="rId17"/>
    <p:sldId id="435" r:id="rId18"/>
    <p:sldId id="261" r:id="rId19"/>
    <p:sldId id="260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376" r:id="rId38"/>
    <p:sldId id="377" r:id="rId39"/>
    <p:sldId id="378" r:id="rId40"/>
    <p:sldId id="379" r:id="rId41"/>
    <p:sldId id="380" r:id="rId42"/>
    <p:sldId id="381" r:id="rId43"/>
    <p:sldId id="382" r:id="rId44"/>
    <p:sldId id="383" r:id="rId45"/>
    <p:sldId id="436" r:id="rId46"/>
    <p:sldId id="437" r:id="rId47"/>
    <p:sldId id="438" r:id="rId48"/>
    <p:sldId id="439" r:id="rId49"/>
    <p:sldId id="440" r:id="rId50"/>
    <p:sldId id="280" r:id="rId51"/>
    <p:sldId id="281" r:id="rId52"/>
    <p:sldId id="308" r:id="rId53"/>
    <p:sldId id="309" r:id="rId54"/>
    <p:sldId id="310" r:id="rId55"/>
    <p:sldId id="441" r:id="rId56"/>
    <p:sldId id="442" r:id="rId57"/>
    <p:sldId id="446" r:id="rId58"/>
    <p:sldId id="447" r:id="rId59"/>
    <p:sldId id="448" r:id="rId60"/>
    <p:sldId id="449" r:id="rId61"/>
    <p:sldId id="450" r:id="rId62"/>
    <p:sldId id="451" r:id="rId63"/>
    <p:sldId id="452" r:id="rId64"/>
    <p:sldId id="445" r:id="rId65"/>
    <p:sldId id="444" r:id="rId66"/>
    <p:sldId id="443" r:id="rId67"/>
    <p:sldId id="311" r:id="rId68"/>
    <p:sldId id="312" r:id="rId69"/>
    <p:sldId id="313" r:id="rId70"/>
    <p:sldId id="314" r:id="rId71"/>
    <p:sldId id="315" r:id="rId72"/>
    <p:sldId id="318" r:id="rId73"/>
    <p:sldId id="316" r:id="rId74"/>
    <p:sldId id="317" r:id="rId75"/>
    <p:sldId id="319" r:id="rId76"/>
    <p:sldId id="320" r:id="rId77"/>
    <p:sldId id="321" r:id="rId78"/>
    <p:sldId id="322" r:id="rId79"/>
    <p:sldId id="323" r:id="rId80"/>
    <p:sldId id="324" r:id="rId81"/>
    <p:sldId id="325" r:id="rId82"/>
    <p:sldId id="326" r:id="rId83"/>
    <p:sldId id="327" r:id="rId84"/>
    <p:sldId id="328" r:id="rId85"/>
    <p:sldId id="329" r:id="rId86"/>
    <p:sldId id="330" r:id="rId87"/>
    <p:sldId id="390" r:id="rId88"/>
    <p:sldId id="391" r:id="rId89"/>
    <p:sldId id="392" r:id="rId90"/>
    <p:sldId id="393" r:id="rId91"/>
    <p:sldId id="394" r:id="rId92"/>
    <p:sldId id="395" r:id="rId93"/>
    <p:sldId id="396" r:id="rId94"/>
    <p:sldId id="403" r:id="rId95"/>
    <p:sldId id="398" r:id="rId96"/>
    <p:sldId id="453" r:id="rId97"/>
    <p:sldId id="454" r:id="rId98"/>
    <p:sldId id="455" r:id="rId99"/>
    <p:sldId id="367" r:id="rId100"/>
    <p:sldId id="368" r:id="rId101"/>
    <p:sldId id="456" r:id="rId102"/>
    <p:sldId id="457" r:id="rId103"/>
    <p:sldId id="458" r:id="rId104"/>
    <p:sldId id="459" r:id="rId105"/>
    <p:sldId id="460" r:id="rId106"/>
    <p:sldId id="461" r:id="rId107"/>
    <p:sldId id="462" r:id="rId108"/>
    <p:sldId id="463" r:id="rId109"/>
    <p:sldId id="464" r:id="rId110"/>
    <p:sldId id="465" r:id="rId111"/>
    <p:sldId id="466" r:id="rId112"/>
    <p:sldId id="467" r:id="rId11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734" r:id="rId47"/>
    <p:sldLayoutId id="2147483735" r:id="rId48"/>
    <p:sldLayoutId id="2147483736" r:id="rId49"/>
    <p:sldLayoutId id="2147483737" r:id="rId50"/>
    <p:sldLayoutId id="2147483738" r:id="rId51"/>
    <p:sldLayoutId id="2147483739" r:id="rId52"/>
    <p:sldLayoutId id="2147483740" r:id="rId53"/>
    <p:sldLayoutId id="2147483741" r:id="rId54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第六课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猫熊角色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574866"/>
            <a:ext cx="6708808" cy="2983230"/>
          </a:xfrm>
        </p:spPr>
        <p:txBody>
          <a:bodyPr/>
          <a:lstStyle/>
          <a:p>
            <a:r>
              <a:rPr lang="zh-TW" altLang="zh-TW" dirty="0"/>
              <a:t>抵制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82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boycott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北京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Běijīng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Beijing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周恩来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Zhōu</a:t>
            </a:r>
            <a:r>
              <a:rPr lang="en-US" altLang="zh-TW" sz="6000" dirty="0"/>
              <a:t> </a:t>
            </a:r>
            <a:r>
              <a:rPr lang="en-US" altLang="zh-TW" sz="6000" cap="small" dirty="0" err="1"/>
              <a:t>Ē</a:t>
            </a:r>
            <a:r>
              <a:rPr lang="en-US" altLang="zh-TW" sz="6000" dirty="0" err="1"/>
              <a:t>nlái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Zhou </a:t>
            </a:r>
            <a:r>
              <a:rPr lang="en-US" altLang="zh-TW" dirty="0" err="1"/>
              <a:t>Enlai</a:t>
            </a:r>
            <a:r>
              <a:rPr lang="en-US" altLang="zh-TW" dirty="0"/>
              <a:t> (the 1</a:t>
            </a:r>
            <a:r>
              <a:rPr lang="en-US" altLang="zh-TW" baseline="30000" dirty="0"/>
              <a:t>st</a:t>
            </a:r>
            <a:r>
              <a:rPr lang="en-US" altLang="zh-TW" dirty="0"/>
              <a:t> to 4</a:t>
            </a:r>
            <a:r>
              <a:rPr lang="en-US" altLang="zh-TW" baseline="30000" dirty="0"/>
              <a:t>th</a:t>
            </a:r>
            <a:r>
              <a:rPr lang="en-US" altLang="zh-TW" dirty="0"/>
              <a:t> prime minister of the People's Republic of China, 1898</a:t>
            </a:r>
            <a:r>
              <a:rPr lang="zh-TW" altLang="zh-TW" dirty="0"/>
              <a:t>年－</a:t>
            </a:r>
            <a:r>
              <a:rPr lang="en-US" altLang="zh-TW" dirty="0"/>
              <a:t>1976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4347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玲玲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Línglíng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Ling </a:t>
            </a:r>
            <a:r>
              <a:rPr lang="en-US" altLang="zh-TW" dirty="0" err="1" smtClean="0"/>
              <a:t>Ling</a:t>
            </a:r>
            <a:r>
              <a:rPr lang="zh-TW" altLang="zh-TW" dirty="0" smtClean="0"/>
              <a:t>（猫熊名）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500312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兴兴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Xīngxīng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Xing </a:t>
            </a:r>
            <a:r>
              <a:rPr lang="en-US" altLang="zh-TW" dirty="0" err="1" smtClean="0"/>
              <a:t>Xing</a:t>
            </a:r>
            <a:r>
              <a:rPr lang="zh-TW" altLang="zh-TW" dirty="0" smtClean="0"/>
              <a:t>（猫熊名）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701062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华盛顿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Huáshèngdùn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Washington (the capital of U.S.A)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659134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港澳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Gǎng’ào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Hong Kong and Macao (Macau)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3281667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洛杉矶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Luòshānjī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Los Angeles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180188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奥运会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cap="small" dirty="0" err="1"/>
              <a:t>À</a:t>
            </a:r>
            <a:r>
              <a:rPr lang="en-US" altLang="zh-TW" sz="6000" dirty="0" err="1"/>
              <a:t>oyùnhuì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Olympic Games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787521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永永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Yǒngyǒng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Yong </a:t>
            </a:r>
            <a:r>
              <a:rPr lang="en-US" altLang="zh-TW" dirty="0" err="1" smtClean="0"/>
              <a:t>Yong</a:t>
            </a:r>
            <a:r>
              <a:rPr lang="zh-TW" altLang="zh-TW" dirty="0" smtClean="0"/>
              <a:t>（猫熊名）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720151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迎新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Yíngxīn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err="1" smtClean="0"/>
              <a:t>Yingxin</a:t>
            </a:r>
            <a:r>
              <a:rPr lang="zh-TW" altLang="zh-TW" dirty="0" smtClean="0"/>
              <a:t>（猫熊名）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5017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繁殖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fánzhí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breed, to reproduce, reproduction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288530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旧金山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Jiùjīnshān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San Francisco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7407392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9500" y="1225361"/>
            <a:ext cx="7086600" cy="2983230"/>
          </a:xfrm>
        </p:spPr>
        <p:txBody>
          <a:bodyPr/>
          <a:lstStyle/>
          <a:p>
            <a:pPr algn="ctr"/>
            <a:r>
              <a:rPr lang="zh-TW" altLang="zh-TW" sz="7200" dirty="0" smtClean="0"/>
              <a:t>美国联邦渔业和野生动物管理局</a:t>
            </a:r>
            <a:endParaRPr lang="zh-TW" altLang="en-US" sz="72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1700" y="3581400"/>
            <a:ext cx="7604920" cy="4526280"/>
          </a:xfrm>
        </p:spPr>
        <p:txBody>
          <a:bodyPr/>
          <a:lstStyle/>
          <a:p>
            <a:pPr algn="ctr"/>
            <a:r>
              <a:rPr lang="en-US" altLang="zh-TW" sz="4400" dirty="0" err="1"/>
              <a:t>Měiguó</a:t>
            </a:r>
            <a:r>
              <a:rPr lang="en-US" altLang="zh-TW" sz="4400" dirty="0"/>
              <a:t> </a:t>
            </a:r>
            <a:r>
              <a:rPr lang="en-US" altLang="zh-TW" sz="4400" dirty="0" err="1"/>
              <a:t>liánbāng</a:t>
            </a:r>
            <a:r>
              <a:rPr lang="en-US" altLang="zh-TW" sz="4400" dirty="0"/>
              <a:t> </a:t>
            </a:r>
            <a:r>
              <a:rPr lang="en-US" altLang="zh-TW" sz="4400" dirty="0" err="1"/>
              <a:t>yúyè</a:t>
            </a:r>
            <a:r>
              <a:rPr lang="en-US" altLang="zh-TW" sz="4400" dirty="0"/>
              <a:t> </a:t>
            </a:r>
            <a:r>
              <a:rPr lang="en-US" altLang="zh-TW" sz="4400" dirty="0" err="1"/>
              <a:t>hàn</a:t>
            </a:r>
            <a:r>
              <a:rPr lang="en-US" altLang="zh-TW" sz="4400" dirty="0"/>
              <a:t> </a:t>
            </a:r>
            <a:r>
              <a:rPr lang="en-US" altLang="zh-TW" sz="4400" dirty="0" err="1"/>
              <a:t>yěshēng</a:t>
            </a:r>
            <a:r>
              <a:rPr lang="en-US" altLang="zh-TW" sz="4400" dirty="0"/>
              <a:t> </a:t>
            </a:r>
            <a:r>
              <a:rPr lang="en-US" altLang="zh-TW" sz="4400" dirty="0" err="1"/>
              <a:t>dòngwù</a:t>
            </a:r>
            <a:r>
              <a:rPr lang="en-US" altLang="zh-TW" sz="4400" dirty="0"/>
              <a:t> </a:t>
            </a:r>
            <a:r>
              <a:rPr lang="en-US" altLang="zh-TW" sz="4400" dirty="0" err="1"/>
              <a:t>guǎnlǐ</a:t>
            </a:r>
            <a:r>
              <a:rPr lang="en-US" altLang="zh-TW" sz="4400" dirty="0"/>
              <a:t> </a:t>
            </a:r>
            <a:r>
              <a:rPr lang="en-US" altLang="zh-TW" sz="4400" dirty="0" err="1"/>
              <a:t>jú</a:t>
            </a:r>
            <a:endParaRPr lang="zh-TW" altLang="en-US" sz="4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8020" y="5652135"/>
            <a:ext cx="7848600" cy="892175"/>
          </a:xfrm>
        </p:spPr>
        <p:txBody>
          <a:bodyPr/>
          <a:lstStyle/>
          <a:p>
            <a:r>
              <a:rPr lang="en-US" altLang="zh-TW" sz="2800" dirty="0"/>
              <a:t>FWS: United States Fish and Wildlife Service</a:t>
            </a:r>
            <a:endParaRPr lang="zh-TW" altLang="en-US" sz="28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13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3091117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760" y="838200"/>
            <a:ext cx="7086600" cy="2983230"/>
          </a:xfrm>
        </p:spPr>
        <p:txBody>
          <a:bodyPr/>
          <a:lstStyle/>
          <a:p>
            <a:pPr algn="ctr"/>
            <a:r>
              <a:rPr lang="zh-TW" altLang="zh-TW" sz="9600" dirty="0" smtClean="0"/>
              <a:t>四川卧龙</a:t>
            </a:r>
            <a:r>
              <a:rPr lang="en-US" altLang="zh-TW" sz="9600" dirty="0" smtClean="0"/>
              <a:t/>
            </a:r>
            <a:br>
              <a:rPr lang="en-US" altLang="zh-TW" sz="9600" dirty="0" smtClean="0"/>
            </a:br>
            <a:r>
              <a:rPr lang="zh-TW" altLang="zh-TW" sz="9600" dirty="0" smtClean="0"/>
              <a:t>自然保护区</a:t>
            </a:r>
            <a:endParaRPr lang="zh-TW" altLang="en-US" sz="72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1700" y="4038600"/>
            <a:ext cx="7604920" cy="4526280"/>
          </a:xfrm>
        </p:spPr>
        <p:txBody>
          <a:bodyPr/>
          <a:lstStyle/>
          <a:p>
            <a:pPr algn="ctr"/>
            <a:r>
              <a:rPr lang="en-US" altLang="zh-TW" sz="4400" dirty="0" err="1"/>
              <a:t>Sìchuān</a:t>
            </a:r>
            <a:r>
              <a:rPr lang="en-US" altLang="zh-TW" sz="4400" dirty="0"/>
              <a:t> </a:t>
            </a:r>
            <a:r>
              <a:rPr lang="en-US" altLang="zh-TW" sz="4400" dirty="0" err="1"/>
              <a:t>Wòlóng</a:t>
            </a:r>
            <a:r>
              <a:rPr lang="en-US" altLang="zh-TW" sz="4400" dirty="0"/>
              <a:t> </a:t>
            </a:r>
            <a:r>
              <a:rPr lang="en-US" altLang="zh-TW" sz="4400" dirty="0" err="1"/>
              <a:t>zìrán</a:t>
            </a:r>
            <a:r>
              <a:rPr lang="en-US" altLang="zh-TW" sz="4400" dirty="0"/>
              <a:t> </a:t>
            </a:r>
            <a:r>
              <a:rPr lang="en-US" altLang="zh-TW" sz="4400" dirty="0" err="1"/>
              <a:t>bǎohù</a:t>
            </a:r>
            <a:r>
              <a:rPr lang="en-US" altLang="zh-TW" sz="4400" dirty="0"/>
              <a:t> </a:t>
            </a:r>
            <a:r>
              <a:rPr lang="en-US" altLang="zh-TW" sz="4400" dirty="0" err="1"/>
              <a:t>qū</a:t>
            </a:r>
            <a:endParaRPr lang="zh-TW" altLang="en-US" sz="4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8020" y="5652135"/>
            <a:ext cx="7848600" cy="892175"/>
          </a:xfrm>
        </p:spPr>
        <p:txBody>
          <a:bodyPr/>
          <a:lstStyle/>
          <a:p>
            <a:r>
              <a:rPr lang="en-US" altLang="zh-TW" sz="2800" dirty="0"/>
              <a:t>FWS: United States Fish and Wildlife Service</a:t>
            </a:r>
            <a:endParaRPr lang="zh-TW" altLang="en-US" sz="28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14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81264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名义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míngyì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in the capacity of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48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租借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zūjiè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lease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5598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出访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chūfǎng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pay an official visit to a friendly foreign country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 smtClean="0"/>
              <a:t>风云女性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2804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fēngyún</a:t>
            </a:r>
            <a:r>
              <a:rPr lang="en-US" altLang="zh-TW" dirty="0"/>
              <a:t> </a:t>
            </a:r>
            <a:r>
              <a:rPr lang="en-US" altLang="zh-TW" dirty="0" err="1"/>
              <a:t>nǚxìng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influential/important women, used in the phrase “Woman of the Year”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over the entire duration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直播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zhíbò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live broadcast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产下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chǎnxià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give birth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447800"/>
            <a:ext cx="8004208" cy="2983230"/>
          </a:xfrm>
        </p:spPr>
        <p:txBody>
          <a:bodyPr/>
          <a:lstStyle/>
          <a:p>
            <a:r>
              <a:rPr lang="zh-TW" altLang="zh-TW" dirty="0" smtClean="0"/>
              <a:t>双胞胎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600" y="3886200"/>
            <a:ext cx="6400801" cy="4526280"/>
          </a:xfrm>
        </p:spPr>
        <p:txBody>
          <a:bodyPr/>
          <a:lstStyle/>
          <a:p>
            <a:r>
              <a:rPr lang="en-US" altLang="zh-TW" dirty="0" err="1"/>
              <a:t>shuāngbāotāi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twins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 smtClean="0"/>
              <a:t>猫熊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68600" y="3733800"/>
            <a:ext cx="5943600" cy="4526280"/>
          </a:xfrm>
        </p:spPr>
        <p:txBody>
          <a:bodyPr/>
          <a:lstStyle/>
          <a:p>
            <a:r>
              <a:rPr lang="en-US" altLang="zh-TW" dirty="0" err="1"/>
              <a:t>māoxióng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panda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447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睁眼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zhēngyǎn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open one's eyes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登上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dēngshàng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Vpt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to ascend to (prominence)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头条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tóutiáo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headline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313428"/>
            <a:ext cx="8385208" cy="2983230"/>
          </a:xfrm>
        </p:spPr>
        <p:txBody>
          <a:bodyPr/>
          <a:lstStyle/>
          <a:p>
            <a:r>
              <a:rPr lang="zh-TW" altLang="zh-TW" dirty="0" smtClean="0"/>
              <a:t>数字化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6019801" cy="4526280"/>
          </a:xfrm>
        </p:spPr>
        <p:txBody>
          <a:bodyPr/>
          <a:lstStyle/>
          <a:p>
            <a:r>
              <a:rPr lang="en-US" altLang="zh-TW" dirty="0" err="1"/>
              <a:t>shùwèihuà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digital, to digitize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追溯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zhuīsù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trace back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7013608" cy="2895600"/>
          </a:xfrm>
        </p:spPr>
        <p:txBody>
          <a:bodyPr/>
          <a:lstStyle/>
          <a:p>
            <a:r>
              <a:rPr lang="zh-TW" altLang="zh-TW" dirty="0"/>
              <a:t>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to, up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306443"/>
            <a:ext cx="9147208" cy="2983230"/>
          </a:xfrm>
        </p:spPr>
        <p:txBody>
          <a:bodyPr/>
          <a:lstStyle/>
          <a:p>
            <a:r>
              <a:rPr lang="zh-TW" altLang="zh-TW" dirty="0" smtClean="0"/>
              <a:t>何时何地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héshí</a:t>
            </a:r>
            <a:r>
              <a:rPr lang="en-US" altLang="zh-TW" dirty="0"/>
              <a:t> </a:t>
            </a:r>
            <a:r>
              <a:rPr lang="en-US" altLang="zh-TW" dirty="0" err="1"/>
              <a:t>hédì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anytime, anywhere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女皇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nǚhuáng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empress, queen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赠送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zèngsòng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give (as a gift)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记载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jìzài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V/N</a:t>
            </a:r>
            <a:r>
              <a:rPr lang="en-US" altLang="zh-TW" dirty="0" smtClean="0"/>
              <a:t>) </a:t>
            </a:r>
            <a:r>
              <a:rPr lang="en-US" altLang="zh-TW" dirty="0"/>
              <a:t>to record, to put down in writing, records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人见人爱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r>
              <a:rPr lang="en-US" altLang="zh-TW" dirty="0" err="1"/>
              <a:t>rénjiàn</a:t>
            </a:r>
            <a:r>
              <a:rPr lang="en-US" altLang="zh-TW" dirty="0"/>
              <a:t> </a:t>
            </a:r>
            <a:r>
              <a:rPr lang="en-US" altLang="zh-TW" dirty="0" err="1"/>
              <a:t>rén’ài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everybody loves, loved by all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/>
              <a:t>夫人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fūrén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wife of a prominent figure, lady, madam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show (gratitude,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pPr algn="ctr"/>
            <a:r>
              <a:rPr lang="zh-TW" altLang="zh-TW" sz="12300" dirty="0" smtClean="0"/>
              <a:t>救济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 smtClean="0"/>
              <a:t>zìgùzì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provide relief to, relief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谢意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xièyì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gratitude, thankfulness, appreciation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自此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38600" y="3581400"/>
            <a:ext cx="6477000" cy="4526280"/>
          </a:xfrm>
        </p:spPr>
        <p:txBody>
          <a:bodyPr/>
          <a:lstStyle/>
          <a:p>
            <a:r>
              <a:rPr lang="en-US" altLang="zh-TW" dirty="0" err="1"/>
              <a:t>zìcǐ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from then on, thereupon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政权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zhèngquán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political power, regime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24199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Vaux</a:t>
            </a:r>
            <a:r>
              <a:rPr lang="en-US" altLang="zh-TW" dirty="0" smtClean="0"/>
              <a:t>) </a:t>
            </a:r>
            <a:r>
              <a:rPr lang="en-US" altLang="zh-TW" dirty="0"/>
              <a:t>to want to, to wish to, to desire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zh-TW" dirty="0"/>
              <a:t>藉此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jiècǐ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(literary) thereby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双边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shuāngbiān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bilateral, both parties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稀有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xīyǒu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rare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征服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zhēngfú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conquer, to subdue, to vanquish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4628" y="1622286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饲养场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sìyǎngchǎng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livestock or poultry farm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分别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fēnbié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respectively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货币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654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huòbì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currency, money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establish, to set up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(with) each other, mutual (literary)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访问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fǎngwèn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visit, to interview; visit, interview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010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领取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lǐngqǔ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collect, to receive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否决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fǒujué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veto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因而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yīn’ér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therefore, as a result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作罢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zuòbà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call it quits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促进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13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cùjìn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promote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甜甜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Tiántián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/>
              <a:t>Tian </a:t>
            </a:r>
            <a:r>
              <a:rPr lang="en-US" altLang="zh-TW" sz="2400" dirty="0" err="1"/>
              <a:t>Tian</a:t>
            </a:r>
            <a:r>
              <a:rPr lang="en-US" altLang="zh-TW" sz="2400" dirty="0"/>
              <a:t> </a:t>
            </a:r>
            <a:r>
              <a:rPr lang="zh-TW" altLang="zh-TW" sz="2400" dirty="0" smtClean="0"/>
              <a:t>（猫熊名）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en-US" altLang="zh-TW" sz="14900" dirty="0"/>
              <a:t>BBC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/>
              <a:t>BBC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770851"/>
            <a:ext cx="7772400" cy="892175"/>
          </a:xfrm>
        </p:spPr>
        <p:txBody>
          <a:bodyPr/>
          <a:lstStyle/>
          <a:p>
            <a:r>
              <a:rPr lang="en-US" altLang="zh-TW" sz="2400" dirty="0"/>
              <a:t>British Broadcasting Corporation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美香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599"/>
            <a:ext cx="4876801" cy="4526280"/>
          </a:xfrm>
        </p:spPr>
        <p:txBody>
          <a:bodyPr/>
          <a:lstStyle/>
          <a:p>
            <a:r>
              <a:rPr lang="en-US" altLang="zh-TW" dirty="0" err="1"/>
              <a:t>Měixiāng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4652"/>
            <a:ext cx="7467600" cy="892175"/>
          </a:xfrm>
        </p:spPr>
        <p:txBody>
          <a:bodyPr/>
          <a:lstStyle/>
          <a:p>
            <a:r>
              <a:rPr lang="en-US" altLang="zh-TW" dirty="0"/>
              <a:t>Mei </a:t>
            </a:r>
            <a:r>
              <a:rPr lang="en-US" altLang="zh-TW" dirty="0" smtClean="0"/>
              <a:t>Xiang</a:t>
            </a:r>
            <a:r>
              <a:rPr lang="zh-TW" altLang="zh-TW" dirty="0" smtClean="0"/>
              <a:t>（猫熊名）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110228"/>
            <a:ext cx="9753600" cy="2983230"/>
          </a:xfrm>
        </p:spPr>
        <p:txBody>
          <a:bodyPr/>
          <a:lstStyle/>
          <a:p>
            <a:r>
              <a:rPr lang="zh-TW" altLang="zh-TW" sz="14900" dirty="0" smtClean="0"/>
              <a:t>圆仔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Yuánzǎi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Yuan </a:t>
            </a:r>
            <a:r>
              <a:rPr lang="en-US" altLang="zh-TW" dirty="0" err="1" smtClean="0"/>
              <a:t>Zai</a:t>
            </a:r>
            <a:r>
              <a:rPr lang="zh-TW" altLang="zh-TW" dirty="0" smtClean="0"/>
              <a:t>（猫熊名）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唐朝</a:t>
            </a:r>
            <a:r>
              <a:rPr lang="en-US" altLang="zh-TW" dirty="0"/>
              <a:t>/</a:t>
            </a:r>
            <a:r>
              <a:rPr lang="zh-TW" altLang="zh-TW" dirty="0"/>
              <a:t>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Tángcháo</a:t>
            </a:r>
            <a:r>
              <a:rPr lang="en-US" altLang="zh-TW" dirty="0"/>
              <a:t>/</a:t>
            </a:r>
            <a:r>
              <a:rPr lang="en-US" altLang="zh-TW" dirty="0" err="1"/>
              <a:t>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/>
              <a:t>Tang Dynasty (618</a:t>
            </a:r>
            <a:r>
              <a:rPr lang="zh-TW" altLang="zh-TW" dirty="0"/>
              <a:t>年－</a:t>
            </a:r>
            <a:r>
              <a:rPr lang="en-US" altLang="zh-TW" dirty="0"/>
              <a:t>907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武则天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Wǔzétiān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/>
              <a:t>Wu </a:t>
            </a:r>
            <a:r>
              <a:rPr lang="en-US" altLang="zh-TW" dirty="0" err="1"/>
              <a:t>Zetian</a:t>
            </a:r>
            <a:r>
              <a:rPr lang="en-US" altLang="zh-TW" dirty="0"/>
              <a:t> (the only female monarch of China, 624</a:t>
            </a:r>
            <a:r>
              <a:rPr lang="zh-TW" altLang="zh-TW" dirty="0"/>
              <a:t>年－</a:t>
            </a:r>
            <a:r>
              <a:rPr lang="en-US" altLang="zh-TW" dirty="0"/>
              <a:t>705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3452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天武天皇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Tiānwǔ</a:t>
            </a:r>
            <a:r>
              <a:rPr lang="en-US" altLang="zh-TW" dirty="0"/>
              <a:t> </a:t>
            </a:r>
            <a:r>
              <a:rPr lang="en-US" altLang="zh-TW" dirty="0" err="1"/>
              <a:t>tiānhuáng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Emperor </a:t>
            </a:r>
            <a:r>
              <a:rPr lang="en-US" altLang="zh-TW" dirty="0" err="1"/>
              <a:t>Temmu</a:t>
            </a:r>
            <a:r>
              <a:rPr lang="en-US" altLang="zh-TW" dirty="0"/>
              <a:t> (the 40th Emperor of Japan, 631</a:t>
            </a:r>
            <a:r>
              <a:rPr lang="zh-TW" altLang="zh-TW" dirty="0"/>
              <a:t>年</a:t>
            </a:r>
            <a:r>
              <a:rPr lang="en-US" altLang="zh-TW" dirty="0"/>
              <a:t>-686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19533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宋美龄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Sòng</a:t>
            </a:r>
            <a:r>
              <a:rPr lang="en-US" altLang="zh-TW" dirty="0"/>
              <a:t> </a:t>
            </a:r>
            <a:r>
              <a:rPr lang="en-US" altLang="zh-TW" dirty="0" err="1"/>
              <a:t>Měilíng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Soong May-ling (Madame Chiang Kai-shek, 1897</a:t>
            </a:r>
            <a:r>
              <a:rPr lang="zh-TW" altLang="zh-TW" dirty="0"/>
              <a:t>年－</a:t>
            </a:r>
            <a:r>
              <a:rPr lang="en-US" altLang="zh-TW" dirty="0"/>
              <a:t>2003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48782" y="8382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71245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中共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Zhōnggòng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Communist Party of China (CPC)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82045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苏联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Sūlián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the Soviet Union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960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友好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yǒuhǎo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friendly, amicable, cordial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北韩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Běihán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North Korea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89402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迈阿密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Mài’āmì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Miami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12049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芝加哥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733800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Zhījiāgē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Chicago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92323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国务院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Guówùyuàn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State Department (US)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042983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出租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chūzū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rent, for lease; rental, leasing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吸金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bring in (revenue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0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389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go to (literary)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赠与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zèngyǔ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give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抵达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arrive at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冒雨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20101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màoyǔ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despite the rain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zh-TW" dirty="0"/>
              <a:t>使者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shǐzhě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envoy, emissary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迎接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yíngjiē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welcome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首次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shǒucì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for the first time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见客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jiànkè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meet with guests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4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reach, up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réncì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head count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当局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dāngjú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the authorities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zh-TW" dirty="0"/>
              <a:t>宣告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xuāngào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announce, to declare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期间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qíjiān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over the course of, whilst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为期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wéiqí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lasting a period of, lasting, for a period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巡展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xúnzhǎn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exhibition tour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zh-TW" dirty="0"/>
              <a:t>沾染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6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zhānrǎn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soiled with, tainted with, stained with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00342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租金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zūjīn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rental money, leasing fees, rent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有利可图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32062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yǒulì</a:t>
            </a:r>
            <a:r>
              <a:rPr lang="en-US" altLang="zh-TW" dirty="0"/>
              <a:t> </a:t>
            </a:r>
            <a:r>
              <a:rPr lang="en-US" altLang="zh-TW" dirty="0" err="1"/>
              <a:t>kětú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profitable, promise to be profitable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4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a wave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0271" y="12954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拉锯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lājù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 see-saw (battle), a close contest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可观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kěguān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considerable (amount of), substantial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zh-TW" dirty="0"/>
              <a:t>收益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shōuyì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earnings, revenue, income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林业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línyè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forestry, forest industry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捕捉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bǔzhuō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catch, to capture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zh-TW" dirty="0"/>
              <a:t>野生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wild, feral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呼吁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hūyù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call 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色彩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89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sècǎi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colors, hues, flavor, character, slant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保育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bǎoyù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conserve, conservation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设立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0591" y="4114800"/>
            <a:ext cx="5413409" cy="4526280"/>
          </a:xfrm>
        </p:spPr>
        <p:txBody>
          <a:bodyPr/>
          <a:lstStyle/>
          <a:p>
            <a:r>
              <a:rPr lang="en-US" altLang="zh-TW" dirty="0" err="1"/>
              <a:t>shèlì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set up, to establish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进展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jìnzhǎn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progress</a:t>
            </a:r>
          </a:p>
          <a:p>
            <a:r>
              <a:rPr lang="en-US" altLang="zh-TW" dirty="0" smtClean="0"/>
              <a:t>(Vi) </a:t>
            </a:r>
            <a:r>
              <a:rPr lang="en-US" altLang="zh-TW" dirty="0"/>
              <a:t>to progress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近亲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jìnqīn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close relatives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野外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wilderness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近年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jìnnián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recent years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圈养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juànyǎng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raised in pens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野放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yěfàng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release into the wild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就算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jiùsuàn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even if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0632" y="998027"/>
            <a:ext cx="86900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尼克松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353435"/>
            <a:ext cx="7772400" cy="4526280"/>
          </a:xfrm>
        </p:spPr>
        <p:txBody>
          <a:bodyPr/>
          <a:lstStyle/>
          <a:p>
            <a:r>
              <a:rPr lang="en-US" altLang="zh-TW" dirty="0" err="1"/>
              <a:t>Níkèsēn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3236" y="5334000"/>
            <a:ext cx="7924800" cy="892175"/>
          </a:xfrm>
        </p:spPr>
        <p:txBody>
          <a:bodyPr/>
          <a:lstStyle/>
          <a:p>
            <a:r>
              <a:rPr lang="en-US" altLang="zh-TW" sz="2800" dirty="0"/>
              <a:t>Richard Nixon (the 37th President of U.S.A, 1913</a:t>
            </a:r>
            <a:r>
              <a:rPr lang="zh-TW" altLang="zh-TW" sz="2800" dirty="0"/>
              <a:t>年－</a:t>
            </a:r>
            <a:r>
              <a:rPr lang="en-US" altLang="zh-TW" sz="2800" dirty="0"/>
              <a:t>1994</a:t>
            </a:r>
            <a:r>
              <a:rPr lang="zh-TW" altLang="zh-TW" sz="2800" dirty="0"/>
              <a:t>年</a:t>
            </a:r>
            <a:r>
              <a:rPr lang="en-US" altLang="zh-TW" sz="2800" dirty="0"/>
              <a:t>)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1415</Words>
  <Application>Microsoft Office PowerPoint</Application>
  <PresentationFormat>如螢幕大小 (4:3)</PresentationFormat>
  <Paragraphs>449</Paragraphs>
  <Slides>112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112</vt:i4>
      </vt:variant>
    </vt:vector>
  </HeadingPairs>
  <TitlesOfParts>
    <vt:vector size="11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猫熊</vt:lpstr>
      <vt:lpstr>人见人爱</vt:lpstr>
      <vt:lpstr>征服</vt:lpstr>
      <vt:lpstr>促进</vt:lpstr>
      <vt:lpstr>友好</vt:lpstr>
      <vt:lpstr>使者</vt:lpstr>
      <vt:lpstr>沾染</vt:lpstr>
      <vt:lpstr>色彩</vt:lpstr>
      <vt:lpstr>抵制</vt:lpstr>
      <vt:lpstr>繁殖</vt:lpstr>
      <vt:lpstr>名义</vt:lpstr>
      <vt:lpstr>租借</vt:lpstr>
      <vt:lpstr>出访</vt:lpstr>
      <vt:lpstr>风云女性</vt:lpstr>
      <vt:lpstr>全程</vt:lpstr>
      <vt:lpstr>直播</vt:lpstr>
      <vt:lpstr>产下</vt:lpstr>
      <vt:lpstr>双胞胎</vt:lpstr>
      <vt:lpstr>睁眼</vt:lpstr>
      <vt:lpstr>登上</vt:lpstr>
      <vt:lpstr>头条</vt:lpstr>
      <vt:lpstr>数字化</vt:lpstr>
      <vt:lpstr>追溯</vt:lpstr>
      <vt:lpstr>至</vt:lpstr>
      <vt:lpstr>何时何地</vt:lpstr>
      <vt:lpstr>女皇</vt:lpstr>
      <vt:lpstr>赠送</vt:lpstr>
      <vt:lpstr>记载</vt:lpstr>
      <vt:lpstr>夫人</vt:lpstr>
      <vt:lpstr>表</vt:lpstr>
      <vt:lpstr>救济</vt:lpstr>
      <vt:lpstr>谢意</vt:lpstr>
      <vt:lpstr>自此</vt:lpstr>
      <vt:lpstr>政权</vt:lpstr>
      <vt:lpstr>欲</vt:lpstr>
      <vt:lpstr>藉此</vt:lpstr>
      <vt:lpstr>双边</vt:lpstr>
      <vt:lpstr>稀有</vt:lpstr>
      <vt:lpstr>饲养场</vt:lpstr>
      <vt:lpstr>分别</vt:lpstr>
      <vt:lpstr>货币</vt:lpstr>
      <vt:lpstr>设</vt:lpstr>
      <vt:lpstr>互</vt:lpstr>
      <vt:lpstr>访问</vt:lpstr>
      <vt:lpstr>领取</vt:lpstr>
      <vt:lpstr>否决</vt:lpstr>
      <vt:lpstr>因而</vt:lpstr>
      <vt:lpstr>作罢</vt:lpstr>
      <vt:lpstr>甜甜</vt:lpstr>
      <vt:lpstr>BBC</vt:lpstr>
      <vt:lpstr>美香</vt:lpstr>
      <vt:lpstr>圆仔</vt:lpstr>
      <vt:lpstr>唐朝/代</vt:lpstr>
      <vt:lpstr>武则天</vt:lpstr>
      <vt:lpstr>天武天皇</vt:lpstr>
      <vt:lpstr>宋美龄</vt:lpstr>
      <vt:lpstr>中共</vt:lpstr>
      <vt:lpstr>苏联</vt:lpstr>
      <vt:lpstr>北韩</vt:lpstr>
      <vt:lpstr>迈阿密</vt:lpstr>
      <vt:lpstr>芝加哥</vt:lpstr>
      <vt:lpstr>国务院</vt:lpstr>
      <vt:lpstr>出租</vt:lpstr>
      <vt:lpstr>吸金</vt:lpstr>
      <vt:lpstr>赴</vt:lpstr>
      <vt:lpstr>赠与</vt:lpstr>
      <vt:lpstr>抵达</vt:lpstr>
      <vt:lpstr>冒雨</vt:lpstr>
      <vt:lpstr>迎接</vt:lpstr>
      <vt:lpstr>首次</vt:lpstr>
      <vt:lpstr>见客</vt:lpstr>
      <vt:lpstr>达</vt:lpstr>
      <vt:lpstr>人次</vt:lpstr>
      <vt:lpstr>当局</vt:lpstr>
      <vt:lpstr>宣告</vt:lpstr>
      <vt:lpstr>期间</vt:lpstr>
      <vt:lpstr>为期</vt:lpstr>
      <vt:lpstr>巡展</vt:lpstr>
      <vt:lpstr>租金</vt:lpstr>
      <vt:lpstr>有利可图</vt:lpstr>
      <vt:lpstr>波</vt:lpstr>
      <vt:lpstr>拉锯</vt:lpstr>
      <vt:lpstr>可观</vt:lpstr>
      <vt:lpstr>收益</vt:lpstr>
      <vt:lpstr>林业</vt:lpstr>
      <vt:lpstr>捕捉</vt:lpstr>
      <vt:lpstr>野生</vt:lpstr>
      <vt:lpstr>呼吁</vt:lpstr>
      <vt:lpstr>保育</vt:lpstr>
      <vt:lpstr>设立</vt:lpstr>
      <vt:lpstr>进展</vt:lpstr>
      <vt:lpstr>近亲</vt:lpstr>
      <vt:lpstr>野外</vt:lpstr>
      <vt:lpstr>近年</vt:lpstr>
      <vt:lpstr>圈养</vt:lpstr>
      <vt:lpstr>野放</vt:lpstr>
      <vt:lpstr>就算</vt:lpstr>
      <vt:lpstr>尼克松</vt:lpstr>
      <vt:lpstr>北京</vt:lpstr>
      <vt:lpstr>周恩来</vt:lpstr>
      <vt:lpstr>玲玲</vt:lpstr>
      <vt:lpstr>兴兴</vt:lpstr>
      <vt:lpstr>华盛顿</vt:lpstr>
      <vt:lpstr>港澳</vt:lpstr>
      <vt:lpstr>洛杉矶</vt:lpstr>
      <vt:lpstr>奥运会</vt:lpstr>
      <vt:lpstr>永永</vt:lpstr>
      <vt:lpstr>迎新</vt:lpstr>
      <vt:lpstr>旧金山</vt:lpstr>
      <vt:lpstr>美国联邦渔业和野生动物管理局</vt:lpstr>
      <vt:lpstr>四川卧龙 自然保护区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81</cp:revision>
  <dcterms:created xsi:type="dcterms:W3CDTF">2017-05-11T16:59:40Z</dcterms:created>
  <dcterms:modified xsi:type="dcterms:W3CDTF">2019-01-28T02:50:14Z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